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9" r:id="rId1"/>
  </p:sldMasterIdLst>
  <p:notesMasterIdLst>
    <p:notesMasterId r:id="rId30"/>
  </p:notesMasterIdLst>
  <p:handoutMasterIdLst>
    <p:handoutMasterId r:id="rId31"/>
  </p:handoutMasterIdLst>
  <p:sldIdLst>
    <p:sldId id="323" r:id="rId2"/>
    <p:sldId id="484" r:id="rId3"/>
    <p:sldId id="520" r:id="rId4"/>
    <p:sldId id="521" r:id="rId5"/>
    <p:sldId id="522" r:id="rId6"/>
    <p:sldId id="523" r:id="rId7"/>
    <p:sldId id="486" r:id="rId8"/>
    <p:sldId id="530" r:id="rId9"/>
    <p:sldId id="488" r:id="rId10"/>
    <p:sldId id="487" r:id="rId11"/>
    <p:sldId id="489" r:id="rId12"/>
    <p:sldId id="490" r:id="rId13"/>
    <p:sldId id="491" r:id="rId14"/>
    <p:sldId id="494" r:id="rId15"/>
    <p:sldId id="526" r:id="rId16"/>
    <p:sldId id="533" r:id="rId17"/>
    <p:sldId id="534" r:id="rId18"/>
    <p:sldId id="535" r:id="rId19"/>
    <p:sldId id="513" r:id="rId20"/>
    <p:sldId id="514" r:id="rId21"/>
    <p:sldId id="506" r:id="rId22"/>
    <p:sldId id="510" r:id="rId23"/>
    <p:sldId id="503" r:id="rId24"/>
    <p:sldId id="529" r:id="rId25"/>
    <p:sldId id="518" r:id="rId26"/>
    <p:sldId id="519" r:id="rId27"/>
    <p:sldId id="527" r:id="rId28"/>
    <p:sldId id="496" r:id="rId29"/>
  </p:sldIdLst>
  <p:sldSz cx="9144000" cy="6858000" type="screen4x3"/>
  <p:notesSz cx="6811963" cy="9945688"/>
  <p:defaultTextStyle>
    <a:defPPr>
      <a:defRPr lang="en-GB"/>
    </a:defPPr>
    <a:lvl1pPr algn="l" rtl="0" eaLnBrk="0" fontAlgn="base" hangingPunct="0">
      <a:spcBef>
        <a:spcPct val="0"/>
      </a:spcBef>
      <a:spcAft>
        <a:spcPct val="0"/>
      </a:spcAft>
      <a:defRPr sz="2000" b="1" kern="1200">
        <a:solidFill>
          <a:schemeClr val="tx2"/>
        </a:solidFill>
        <a:latin typeface="Futurist" charset="0"/>
        <a:ea typeface="+mn-ea"/>
        <a:cs typeface="+mn-cs"/>
      </a:defRPr>
    </a:lvl1pPr>
    <a:lvl2pPr marL="457200" algn="l" rtl="0" eaLnBrk="0" fontAlgn="base" hangingPunct="0">
      <a:spcBef>
        <a:spcPct val="0"/>
      </a:spcBef>
      <a:spcAft>
        <a:spcPct val="0"/>
      </a:spcAft>
      <a:defRPr sz="2000" b="1" kern="1200">
        <a:solidFill>
          <a:schemeClr val="tx2"/>
        </a:solidFill>
        <a:latin typeface="Futurist" charset="0"/>
        <a:ea typeface="+mn-ea"/>
        <a:cs typeface="+mn-cs"/>
      </a:defRPr>
    </a:lvl2pPr>
    <a:lvl3pPr marL="914400" algn="l" rtl="0" eaLnBrk="0" fontAlgn="base" hangingPunct="0">
      <a:spcBef>
        <a:spcPct val="0"/>
      </a:spcBef>
      <a:spcAft>
        <a:spcPct val="0"/>
      </a:spcAft>
      <a:defRPr sz="2000" b="1" kern="1200">
        <a:solidFill>
          <a:schemeClr val="tx2"/>
        </a:solidFill>
        <a:latin typeface="Futurist" charset="0"/>
        <a:ea typeface="+mn-ea"/>
        <a:cs typeface="+mn-cs"/>
      </a:defRPr>
    </a:lvl3pPr>
    <a:lvl4pPr marL="1371600" algn="l" rtl="0" eaLnBrk="0" fontAlgn="base" hangingPunct="0">
      <a:spcBef>
        <a:spcPct val="0"/>
      </a:spcBef>
      <a:spcAft>
        <a:spcPct val="0"/>
      </a:spcAft>
      <a:defRPr sz="2000" b="1" kern="1200">
        <a:solidFill>
          <a:schemeClr val="tx2"/>
        </a:solidFill>
        <a:latin typeface="Futurist" charset="0"/>
        <a:ea typeface="+mn-ea"/>
        <a:cs typeface="+mn-cs"/>
      </a:defRPr>
    </a:lvl4pPr>
    <a:lvl5pPr marL="1828800" algn="l" rtl="0" eaLnBrk="0" fontAlgn="base" hangingPunct="0">
      <a:spcBef>
        <a:spcPct val="0"/>
      </a:spcBef>
      <a:spcAft>
        <a:spcPct val="0"/>
      </a:spcAft>
      <a:defRPr sz="2000" b="1" kern="1200">
        <a:solidFill>
          <a:schemeClr val="tx2"/>
        </a:solidFill>
        <a:latin typeface="Futurist" charset="0"/>
        <a:ea typeface="+mn-ea"/>
        <a:cs typeface="+mn-cs"/>
      </a:defRPr>
    </a:lvl5pPr>
    <a:lvl6pPr marL="2286000" algn="l" defTabSz="914400" rtl="0" eaLnBrk="1" latinLnBrk="0" hangingPunct="1">
      <a:defRPr sz="2000" b="1" kern="1200">
        <a:solidFill>
          <a:schemeClr val="tx2"/>
        </a:solidFill>
        <a:latin typeface="Futurist" charset="0"/>
        <a:ea typeface="+mn-ea"/>
        <a:cs typeface="+mn-cs"/>
      </a:defRPr>
    </a:lvl6pPr>
    <a:lvl7pPr marL="2743200" algn="l" defTabSz="914400" rtl="0" eaLnBrk="1" latinLnBrk="0" hangingPunct="1">
      <a:defRPr sz="2000" b="1" kern="1200">
        <a:solidFill>
          <a:schemeClr val="tx2"/>
        </a:solidFill>
        <a:latin typeface="Futurist" charset="0"/>
        <a:ea typeface="+mn-ea"/>
        <a:cs typeface="+mn-cs"/>
      </a:defRPr>
    </a:lvl7pPr>
    <a:lvl8pPr marL="3200400" algn="l" defTabSz="914400" rtl="0" eaLnBrk="1" latinLnBrk="0" hangingPunct="1">
      <a:defRPr sz="2000" b="1" kern="1200">
        <a:solidFill>
          <a:schemeClr val="tx2"/>
        </a:solidFill>
        <a:latin typeface="Futurist" charset="0"/>
        <a:ea typeface="+mn-ea"/>
        <a:cs typeface="+mn-cs"/>
      </a:defRPr>
    </a:lvl8pPr>
    <a:lvl9pPr marL="3657600" algn="l" defTabSz="914400" rtl="0" eaLnBrk="1" latinLnBrk="0" hangingPunct="1">
      <a:defRPr sz="2000" b="1" kern="1200">
        <a:solidFill>
          <a:schemeClr val="tx2"/>
        </a:solidFill>
        <a:latin typeface="Futurist" charset="0"/>
        <a:ea typeface="+mn-ea"/>
        <a:cs typeface="+mn-cs"/>
      </a:defRPr>
    </a:lvl9pPr>
  </p:defaultTextStyle>
  <p:extLst>
    <p:ext uri="{EFAFB233-063F-42B5-8137-9DF3F51BA10A}">
      <p15:sldGuideLst xmlns:p15="http://schemas.microsoft.com/office/powerpoint/2012/main">
        <p15:guide id="1" orient="horz" pos="1056">
          <p15:clr>
            <a:srgbClr val="A4A3A4"/>
          </p15:clr>
        </p15:guide>
        <p15:guide id="2" pos="67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33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5758FB7-9AC5-4552-8A53-C91805E547FA}" styleName="テーマ スタイル 1 - アクセント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684" autoAdjust="0"/>
    <p:restoredTop sz="80859" autoAdjust="0"/>
  </p:normalViewPr>
  <p:slideViewPr>
    <p:cSldViewPr snapToGrid="0">
      <p:cViewPr varScale="1">
        <p:scale>
          <a:sx n="74" d="100"/>
          <a:sy n="74" d="100"/>
        </p:scale>
        <p:origin x="792" y="54"/>
      </p:cViewPr>
      <p:guideLst>
        <p:guide orient="horz" pos="1056"/>
        <p:guide pos="672"/>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66" d="100"/>
        <a:sy n="66" d="100"/>
      </p:scale>
      <p:origin x="0" y="0"/>
    </p:cViewPr>
  </p:sorter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hdr" sz="quarter"/>
          </p:nvPr>
        </p:nvSpPr>
        <p:spPr bwMode="auto">
          <a:xfrm>
            <a:off x="0" y="0"/>
            <a:ext cx="2952750" cy="498475"/>
          </a:xfrm>
          <a:prstGeom prst="rect">
            <a:avLst/>
          </a:prstGeom>
          <a:noFill/>
          <a:ln w="9525">
            <a:noFill/>
            <a:miter lim="800000"/>
            <a:headEnd/>
            <a:tailEnd/>
          </a:ln>
          <a:effectLst/>
        </p:spPr>
        <p:txBody>
          <a:bodyPr vert="horz" wrap="square" lIns="93047" tIns="46525" rIns="93047" bIns="46525" numCol="1" anchor="t" anchorCtr="0" compatLnSpc="1">
            <a:prstTxWarp prst="textNoShape">
              <a:avLst/>
            </a:prstTxWarp>
          </a:bodyPr>
          <a:lstStyle>
            <a:lvl1pPr defTabSz="930275">
              <a:defRPr sz="1200" b="0">
                <a:solidFill>
                  <a:schemeClr val="tx1"/>
                </a:solidFill>
                <a:latin typeface="Times New Roman" pitchFamily="18" charset="0"/>
              </a:defRPr>
            </a:lvl1pPr>
          </a:lstStyle>
          <a:p>
            <a:endParaRPr lang="ja-JP" altLang="ja-JP"/>
          </a:p>
        </p:txBody>
      </p:sp>
      <p:sp>
        <p:nvSpPr>
          <p:cNvPr id="82947" name="Rectangle 3"/>
          <p:cNvSpPr>
            <a:spLocks noGrp="1" noChangeArrowheads="1"/>
          </p:cNvSpPr>
          <p:nvPr>
            <p:ph type="dt" sz="quarter" idx="1"/>
          </p:nvPr>
        </p:nvSpPr>
        <p:spPr bwMode="auto">
          <a:xfrm>
            <a:off x="3859213" y="0"/>
            <a:ext cx="2952750" cy="498475"/>
          </a:xfrm>
          <a:prstGeom prst="rect">
            <a:avLst/>
          </a:prstGeom>
          <a:noFill/>
          <a:ln w="9525">
            <a:noFill/>
            <a:miter lim="800000"/>
            <a:headEnd/>
            <a:tailEnd/>
          </a:ln>
          <a:effectLst/>
        </p:spPr>
        <p:txBody>
          <a:bodyPr vert="horz" wrap="square" lIns="93047" tIns="46525" rIns="93047" bIns="46525" numCol="1" anchor="t" anchorCtr="0" compatLnSpc="1">
            <a:prstTxWarp prst="textNoShape">
              <a:avLst/>
            </a:prstTxWarp>
          </a:bodyPr>
          <a:lstStyle>
            <a:lvl1pPr algn="r" defTabSz="930275">
              <a:defRPr sz="1200" b="0">
                <a:solidFill>
                  <a:schemeClr val="tx1"/>
                </a:solidFill>
                <a:latin typeface="Times New Roman" pitchFamily="18" charset="0"/>
              </a:defRPr>
            </a:lvl1pPr>
          </a:lstStyle>
          <a:p>
            <a:endParaRPr lang="ja-JP" altLang="ja-JP"/>
          </a:p>
        </p:txBody>
      </p:sp>
      <p:sp>
        <p:nvSpPr>
          <p:cNvPr id="82948" name="Rectangle 4"/>
          <p:cNvSpPr>
            <a:spLocks noGrp="1" noChangeArrowheads="1"/>
          </p:cNvSpPr>
          <p:nvPr>
            <p:ph type="ftr" sz="quarter" idx="2"/>
          </p:nvPr>
        </p:nvSpPr>
        <p:spPr bwMode="auto">
          <a:xfrm>
            <a:off x="0" y="9447213"/>
            <a:ext cx="2952750" cy="498475"/>
          </a:xfrm>
          <a:prstGeom prst="rect">
            <a:avLst/>
          </a:prstGeom>
          <a:noFill/>
          <a:ln w="9525">
            <a:noFill/>
            <a:miter lim="800000"/>
            <a:headEnd/>
            <a:tailEnd/>
          </a:ln>
          <a:effectLst/>
        </p:spPr>
        <p:txBody>
          <a:bodyPr vert="horz" wrap="square" lIns="93047" tIns="46525" rIns="93047" bIns="46525" numCol="1" anchor="b" anchorCtr="0" compatLnSpc="1">
            <a:prstTxWarp prst="textNoShape">
              <a:avLst/>
            </a:prstTxWarp>
          </a:bodyPr>
          <a:lstStyle>
            <a:lvl1pPr defTabSz="930275">
              <a:defRPr sz="1200" b="0">
                <a:solidFill>
                  <a:schemeClr val="tx1"/>
                </a:solidFill>
                <a:latin typeface="Times New Roman" pitchFamily="18" charset="0"/>
              </a:defRPr>
            </a:lvl1pPr>
          </a:lstStyle>
          <a:p>
            <a:endParaRPr lang="ja-JP" altLang="ja-JP"/>
          </a:p>
        </p:txBody>
      </p:sp>
      <p:sp>
        <p:nvSpPr>
          <p:cNvPr id="82949" name="Rectangle 5"/>
          <p:cNvSpPr>
            <a:spLocks noGrp="1" noChangeArrowheads="1"/>
          </p:cNvSpPr>
          <p:nvPr>
            <p:ph type="sldNum" sz="quarter" idx="3"/>
          </p:nvPr>
        </p:nvSpPr>
        <p:spPr bwMode="auto">
          <a:xfrm>
            <a:off x="3859213" y="9447213"/>
            <a:ext cx="2952750" cy="498475"/>
          </a:xfrm>
          <a:prstGeom prst="rect">
            <a:avLst/>
          </a:prstGeom>
          <a:noFill/>
          <a:ln w="9525">
            <a:noFill/>
            <a:miter lim="800000"/>
            <a:headEnd/>
            <a:tailEnd/>
          </a:ln>
          <a:effectLst/>
        </p:spPr>
        <p:txBody>
          <a:bodyPr vert="horz" wrap="square" lIns="93047" tIns="46525" rIns="93047" bIns="46525" numCol="1" anchor="b" anchorCtr="0" compatLnSpc="1">
            <a:prstTxWarp prst="textNoShape">
              <a:avLst/>
            </a:prstTxWarp>
          </a:bodyPr>
          <a:lstStyle>
            <a:lvl1pPr algn="r" defTabSz="930275">
              <a:defRPr sz="1200" b="0">
                <a:solidFill>
                  <a:schemeClr val="tx1"/>
                </a:solidFill>
                <a:latin typeface="Times New Roman" pitchFamily="18" charset="0"/>
              </a:defRPr>
            </a:lvl1pPr>
          </a:lstStyle>
          <a:p>
            <a:fld id="{656BABAA-47E8-4167-BB0C-7F76871890A3}" type="slidenum">
              <a:rPr lang="en-GB" altLang="ja-JP"/>
              <a:pPr/>
              <a:t>‹#›</a:t>
            </a:fld>
            <a:endParaRPr lang="en-GB" altLang="ja-JP"/>
          </a:p>
        </p:txBody>
      </p:sp>
    </p:spTree>
    <p:extLst>
      <p:ext uri="{BB962C8B-B14F-4D97-AF65-F5344CB8AC3E}">
        <p14:creationId xmlns:p14="http://schemas.microsoft.com/office/powerpoint/2010/main" val="6356842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hdr" sz="quarter"/>
          </p:nvPr>
        </p:nvSpPr>
        <p:spPr bwMode="auto">
          <a:xfrm>
            <a:off x="0" y="0"/>
            <a:ext cx="2952750" cy="498475"/>
          </a:xfrm>
          <a:prstGeom prst="rect">
            <a:avLst/>
          </a:prstGeom>
          <a:noFill/>
          <a:ln w="9525">
            <a:noFill/>
            <a:miter lim="800000"/>
            <a:headEnd/>
            <a:tailEnd/>
          </a:ln>
          <a:effectLst/>
        </p:spPr>
        <p:txBody>
          <a:bodyPr vert="horz" wrap="square" lIns="93047" tIns="46525" rIns="93047" bIns="46525" numCol="1" anchor="t" anchorCtr="0" compatLnSpc="1">
            <a:prstTxWarp prst="textNoShape">
              <a:avLst/>
            </a:prstTxWarp>
          </a:bodyPr>
          <a:lstStyle>
            <a:lvl1pPr defTabSz="930275">
              <a:defRPr sz="1200" b="0">
                <a:solidFill>
                  <a:schemeClr val="tx1"/>
                </a:solidFill>
                <a:latin typeface="Times New Roman" pitchFamily="18" charset="0"/>
              </a:defRPr>
            </a:lvl1pPr>
          </a:lstStyle>
          <a:p>
            <a:endParaRPr lang="ja-JP" altLang="ja-JP"/>
          </a:p>
        </p:txBody>
      </p:sp>
      <p:sp>
        <p:nvSpPr>
          <p:cNvPr id="78851" name="Rectangle 3"/>
          <p:cNvSpPr>
            <a:spLocks noGrp="1" noChangeArrowheads="1"/>
          </p:cNvSpPr>
          <p:nvPr>
            <p:ph type="dt" idx="1"/>
          </p:nvPr>
        </p:nvSpPr>
        <p:spPr bwMode="auto">
          <a:xfrm>
            <a:off x="3859213" y="0"/>
            <a:ext cx="2952750" cy="498475"/>
          </a:xfrm>
          <a:prstGeom prst="rect">
            <a:avLst/>
          </a:prstGeom>
          <a:noFill/>
          <a:ln w="9525">
            <a:noFill/>
            <a:miter lim="800000"/>
            <a:headEnd/>
            <a:tailEnd/>
          </a:ln>
          <a:effectLst/>
        </p:spPr>
        <p:txBody>
          <a:bodyPr vert="horz" wrap="square" lIns="93047" tIns="46525" rIns="93047" bIns="46525" numCol="1" anchor="t" anchorCtr="0" compatLnSpc="1">
            <a:prstTxWarp prst="textNoShape">
              <a:avLst/>
            </a:prstTxWarp>
          </a:bodyPr>
          <a:lstStyle>
            <a:lvl1pPr algn="r" defTabSz="930275">
              <a:defRPr sz="1200" b="0">
                <a:solidFill>
                  <a:schemeClr val="tx1"/>
                </a:solidFill>
                <a:latin typeface="Times New Roman" pitchFamily="18" charset="0"/>
              </a:defRPr>
            </a:lvl1pPr>
          </a:lstStyle>
          <a:p>
            <a:endParaRPr lang="ja-JP" altLang="ja-JP"/>
          </a:p>
        </p:txBody>
      </p:sp>
      <p:sp>
        <p:nvSpPr>
          <p:cNvPr id="38916" name="Rectangle 4"/>
          <p:cNvSpPr>
            <a:spLocks noGrp="1" noRot="1" noChangeAspect="1" noChangeArrowheads="1" noTextEdit="1"/>
          </p:cNvSpPr>
          <p:nvPr>
            <p:ph type="sldImg" idx="2"/>
          </p:nvPr>
        </p:nvSpPr>
        <p:spPr bwMode="auto">
          <a:xfrm>
            <a:off x="920750" y="746125"/>
            <a:ext cx="4973638" cy="3730625"/>
          </a:xfrm>
          <a:prstGeom prst="rect">
            <a:avLst/>
          </a:prstGeom>
          <a:noFill/>
          <a:ln w="9525">
            <a:solidFill>
              <a:srgbClr val="000000"/>
            </a:solidFill>
            <a:miter lim="800000"/>
            <a:headEnd/>
            <a:tailEnd/>
          </a:ln>
        </p:spPr>
      </p:sp>
      <p:sp>
        <p:nvSpPr>
          <p:cNvPr id="78853" name="Rectangle 5"/>
          <p:cNvSpPr>
            <a:spLocks noGrp="1" noChangeArrowheads="1"/>
          </p:cNvSpPr>
          <p:nvPr>
            <p:ph type="body" sz="quarter" idx="3"/>
          </p:nvPr>
        </p:nvSpPr>
        <p:spPr bwMode="auto">
          <a:xfrm>
            <a:off x="909638" y="4724400"/>
            <a:ext cx="4992687" cy="4475163"/>
          </a:xfrm>
          <a:prstGeom prst="rect">
            <a:avLst/>
          </a:prstGeom>
          <a:noFill/>
          <a:ln w="9525">
            <a:noFill/>
            <a:miter lim="800000"/>
            <a:headEnd/>
            <a:tailEnd/>
          </a:ln>
          <a:effectLst/>
        </p:spPr>
        <p:txBody>
          <a:bodyPr vert="horz" wrap="square" lIns="93047" tIns="46525" rIns="93047" bIns="46525"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78854" name="Rectangle 6"/>
          <p:cNvSpPr>
            <a:spLocks noGrp="1" noChangeArrowheads="1"/>
          </p:cNvSpPr>
          <p:nvPr>
            <p:ph type="ftr" sz="quarter" idx="4"/>
          </p:nvPr>
        </p:nvSpPr>
        <p:spPr bwMode="auto">
          <a:xfrm>
            <a:off x="0" y="9447213"/>
            <a:ext cx="2952750" cy="498475"/>
          </a:xfrm>
          <a:prstGeom prst="rect">
            <a:avLst/>
          </a:prstGeom>
          <a:noFill/>
          <a:ln w="9525">
            <a:noFill/>
            <a:miter lim="800000"/>
            <a:headEnd/>
            <a:tailEnd/>
          </a:ln>
          <a:effectLst/>
        </p:spPr>
        <p:txBody>
          <a:bodyPr vert="horz" wrap="square" lIns="93047" tIns="46525" rIns="93047" bIns="46525" numCol="1" anchor="b" anchorCtr="0" compatLnSpc="1">
            <a:prstTxWarp prst="textNoShape">
              <a:avLst/>
            </a:prstTxWarp>
          </a:bodyPr>
          <a:lstStyle>
            <a:lvl1pPr defTabSz="930275">
              <a:defRPr sz="1200" b="0">
                <a:solidFill>
                  <a:schemeClr val="tx1"/>
                </a:solidFill>
                <a:latin typeface="Times New Roman" pitchFamily="18" charset="0"/>
              </a:defRPr>
            </a:lvl1pPr>
          </a:lstStyle>
          <a:p>
            <a:endParaRPr lang="ja-JP" altLang="ja-JP"/>
          </a:p>
        </p:txBody>
      </p:sp>
      <p:sp>
        <p:nvSpPr>
          <p:cNvPr id="78855" name="Rectangle 7"/>
          <p:cNvSpPr>
            <a:spLocks noGrp="1" noChangeArrowheads="1"/>
          </p:cNvSpPr>
          <p:nvPr>
            <p:ph type="sldNum" sz="quarter" idx="5"/>
          </p:nvPr>
        </p:nvSpPr>
        <p:spPr bwMode="auto">
          <a:xfrm>
            <a:off x="3859213" y="9447213"/>
            <a:ext cx="2952750" cy="498475"/>
          </a:xfrm>
          <a:prstGeom prst="rect">
            <a:avLst/>
          </a:prstGeom>
          <a:noFill/>
          <a:ln w="9525">
            <a:noFill/>
            <a:miter lim="800000"/>
            <a:headEnd/>
            <a:tailEnd/>
          </a:ln>
          <a:effectLst/>
        </p:spPr>
        <p:txBody>
          <a:bodyPr vert="horz" wrap="square" lIns="93047" tIns="46525" rIns="93047" bIns="46525" numCol="1" anchor="b" anchorCtr="0" compatLnSpc="1">
            <a:prstTxWarp prst="textNoShape">
              <a:avLst/>
            </a:prstTxWarp>
          </a:bodyPr>
          <a:lstStyle>
            <a:lvl1pPr algn="r" defTabSz="930275">
              <a:defRPr sz="1200" b="0">
                <a:solidFill>
                  <a:schemeClr val="tx1"/>
                </a:solidFill>
                <a:latin typeface="Times New Roman" pitchFamily="18" charset="0"/>
              </a:defRPr>
            </a:lvl1pPr>
          </a:lstStyle>
          <a:p>
            <a:fld id="{BB456A21-4CC9-4A18-86A6-AAB7F3AB5FE5}" type="slidenum">
              <a:rPr lang="en-GB" altLang="ja-JP"/>
              <a:pPr/>
              <a:t>‹#›</a:t>
            </a:fld>
            <a:endParaRPr lang="en-GB" altLang="ja-JP"/>
          </a:p>
        </p:txBody>
      </p:sp>
    </p:spTree>
    <p:extLst>
      <p:ext uri="{BB962C8B-B14F-4D97-AF65-F5344CB8AC3E}">
        <p14:creationId xmlns:p14="http://schemas.microsoft.com/office/powerpoint/2010/main" val="27441130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lang="ja-JP" altLang="ja-JP" sz="1200" kern="1200" dirty="0" smtClean="0">
                <a:solidFill>
                  <a:schemeClr val="tx1"/>
                </a:solidFill>
                <a:latin typeface="Times New Roman" pitchFamily="18" charset="0"/>
                <a:ea typeface="+mn-ea"/>
                <a:cs typeface="+mn-cs"/>
              </a:rPr>
              <a:t>空冷</a:t>
            </a:r>
            <a:r>
              <a:rPr lang="ja-JP" altLang="en-US" sz="1200" kern="1200" dirty="0" smtClean="0">
                <a:solidFill>
                  <a:schemeClr val="tx1"/>
                </a:solidFill>
                <a:latin typeface="Times New Roman" pitchFamily="18" charset="0"/>
                <a:ea typeface="+mn-ea"/>
                <a:cs typeface="+mn-cs"/>
              </a:rPr>
              <a:t>式</a:t>
            </a:r>
            <a:r>
              <a:rPr lang="ja-JP" altLang="ja-JP" sz="1200" kern="1200" dirty="0" smtClean="0">
                <a:solidFill>
                  <a:schemeClr val="tx1"/>
                </a:solidFill>
                <a:latin typeface="Times New Roman" pitchFamily="18" charset="0"/>
                <a:ea typeface="+mn-ea"/>
                <a:cs typeface="+mn-cs"/>
              </a:rPr>
              <a:t>熱交</a:t>
            </a:r>
            <a:r>
              <a:rPr lang="ja-JP" altLang="en-US" sz="1200" kern="1200" dirty="0" smtClean="0">
                <a:solidFill>
                  <a:schemeClr val="tx1"/>
                </a:solidFill>
                <a:latin typeface="Times New Roman" pitchFamily="18" charset="0"/>
                <a:ea typeface="+mn-ea"/>
                <a:cs typeface="+mn-cs"/>
              </a:rPr>
              <a:t>換機</a:t>
            </a:r>
            <a:r>
              <a:rPr lang="ja-JP" altLang="ja-JP" sz="1200" kern="1200" dirty="0" smtClean="0">
                <a:solidFill>
                  <a:schemeClr val="tx1"/>
                </a:solidFill>
                <a:latin typeface="Times New Roman" pitchFamily="18" charset="0"/>
                <a:ea typeface="+mn-ea"/>
                <a:cs typeface="+mn-cs"/>
              </a:rPr>
              <a:t>は、熱回収が困難な低温廃熱を環境へ排出するために、多くのプロセス産業において使用されて</a:t>
            </a:r>
            <a:r>
              <a:rPr lang="ja-JP" altLang="en-US" sz="1200" kern="1200" dirty="0" smtClean="0">
                <a:solidFill>
                  <a:schemeClr val="tx1"/>
                </a:solidFill>
                <a:latin typeface="Times New Roman" pitchFamily="18" charset="0"/>
                <a:ea typeface="+mn-ea"/>
                <a:cs typeface="+mn-cs"/>
              </a:rPr>
              <a:t>います</a:t>
            </a:r>
            <a:r>
              <a:rPr lang="ja-JP" altLang="ja-JP" sz="1200" kern="1200" dirty="0" smtClean="0">
                <a:solidFill>
                  <a:schemeClr val="tx1"/>
                </a:solidFill>
                <a:latin typeface="Times New Roman" pitchFamily="18" charset="0"/>
                <a:ea typeface="+mn-ea"/>
                <a:cs typeface="+mn-cs"/>
              </a:rPr>
              <a:t>。特に水が冷却目的で</a:t>
            </a:r>
            <a:r>
              <a:rPr lang="ja-JP" altLang="en-US" sz="1200" kern="1200" dirty="0" smtClean="0">
                <a:solidFill>
                  <a:schemeClr val="tx1"/>
                </a:solidFill>
                <a:latin typeface="Times New Roman" pitchFamily="18" charset="0"/>
                <a:ea typeface="+mn-ea"/>
                <a:cs typeface="+mn-cs"/>
              </a:rPr>
              <a:t>使用しにくい場合は</a:t>
            </a:r>
            <a:r>
              <a:rPr lang="ja-JP" altLang="ja-JP" sz="1200" kern="1200" dirty="0" smtClean="0">
                <a:solidFill>
                  <a:schemeClr val="tx1"/>
                </a:solidFill>
                <a:latin typeface="Times New Roman" pitchFamily="18" charset="0"/>
                <a:ea typeface="+mn-ea"/>
                <a:cs typeface="+mn-cs"/>
              </a:rPr>
              <a:t>、熱除去の主要な技術であり、プロセスプラントはその性能に大きく</a:t>
            </a:r>
            <a:r>
              <a:rPr lang="ja-JP" altLang="en-US" sz="1200" kern="1200" dirty="0" smtClean="0">
                <a:solidFill>
                  <a:schemeClr val="tx1"/>
                </a:solidFill>
                <a:latin typeface="Times New Roman" pitchFamily="18" charset="0"/>
                <a:ea typeface="+mn-ea"/>
                <a:cs typeface="+mn-cs"/>
              </a:rPr>
              <a:t>影響される場合が多いようです</a:t>
            </a:r>
            <a:r>
              <a:rPr lang="ja-JP" altLang="ja-JP" sz="1200" kern="1200" dirty="0" smtClean="0">
                <a:solidFill>
                  <a:schemeClr val="tx1"/>
                </a:solidFill>
                <a:latin typeface="Times New Roman" pitchFamily="18" charset="0"/>
                <a:ea typeface="+mn-ea"/>
                <a:cs typeface="+mn-cs"/>
              </a:rPr>
              <a:t>。</a:t>
            </a:r>
            <a:endParaRPr kumimoji="1" lang="ja-JP" altLang="en-US" dirty="0"/>
          </a:p>
        </p:txBody>
      </p:sp>
      <p:sp>
        <p:nvSpPr>
          <p:cNvPr id="4" name="スライド番号プレースホルダ 3"/>
          <p:cNvSpPr>
            <a:spLocks noGrp="1"/>
          </p:cNvSpPr>
          <p:nvPr>
            <p:ph type="sldNum" sz="quarter" idx="10"/>
          </p:nvPr>
        </p:nvSpPr>
        <p:spPr/>
        <p:txBody>
          <a:bodyPr/>
          <a:lstStyle/>
          <a:p>
            <a:fld id="{BB456A21-4CC9-4A18-86A6-AAB7F3AB5FE5}" type="slidenum">
              <a:rPr lang="en-GB" altLang="ja-JP" smtClean="0"/>
              <a:pPr/>
              <a:t>1</a:t>
            </a:fld>
            <a:endParaRPr lang="en-GB" altLang="ja-JP" dirty="0"/>
          </a:p>
        </p:txBody>
      </p:sp>
    </p:spTree>
    <p:extLst>
      <p:ext uri="{BB962C8B-B14F-4D97-AF65-F5344CB8AC3E}">
        <p14:creationId xmlns:p14="http://schemas.microsoft.com/office/powerpoint/2010/main" val="33607214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空気の流れを作る、ファンの効率も、空冷熱交の性能に大きく影響します。ファンの軸シールからの漏れ、ファンチップの隙間、ファン翼の調整が、ファンがつくる空気流を変化させます。また、駆動ベルトのスリップは、動力ロスの原因になります。</a:t>
            </a:r>
            <a:endParaRPr kumimoji="1" lang="en-US" altLang="ja-JP" dirty="0" smtClean="0"/>
          </a:p>
          <a:p>
            <a:endParaRPr kumimoji="1" lang="en-US" altLang="ja-JP" dirty="0" smtClean="0"/>
          </a:p>
        </p:txBody>
      </p:sp>
      <p:sp>
        <p:nvSpPr>
          <p:cNvPr id="4" name="スライド番号プレースホルダ 3"/>
          <p:cNvSpPr>
            <a:spLocks noGrp="1"/>
          </p:cNvSpPr>
          <p:nvPr>
            <p:ph type="sldNum" sz="quarter" idx="10"/>
          </p:nvPr>
        </p:nvSpPr>
        <p:spPr/>
        <p:txBody>
          <a:bodyPr/>
          <a:lstStyle/>
          <a:p>
            <a:fld id="{BB456A21-4CC9-4A18-86A6-AAB7F3AB5FE5}" type="slidenum">
              <a:rPr lang="en-GB" altLang="ja-JP" smtClean="0"/>
              <a:pPr/>
              <a:t>10</a:t>
            </a:fld>
            <a:endParaRPr lang="en-GB" altLang="ja-JP"/>
          </a:p>
        </p:txBody>
      </p:sp>
    </p:spTree>
    <p:extLst>
      <p:ext uri="{BB962C8B-B14F-4D97-AF65-F5344CB8AC3E}">
        <p14:creationId xmlns:p14="http://schemas.microsoft.com/office/powerpoint/2010/main" val="18369465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ファン効率の向上は、性能向上に役立ちますが、ファンの法則が働くため、単純にファンの回転数を上げることはできません。</a:t>
            </a:r>
            <a:endParaRPr kumimoji="1" lang="en-US" altLang="ja-JP" dirty="0" smtClean="0"/>
          </a:p>
          <a:p>
            <a:r>
              <a:rPr kumimoji="1" lang="ja-JP" altLang="en-US" dirty="0" smtClean="0"/>
              <a:t>特殊な高効率のファン翼は、適度に性能を向上させますが、機械加工が難しく、高価な装置となってしまいます。</a:t>
            </a:r>
            <a:endParaRPr kumimoji="1" lang="en-US" altLang="ja-JP" dirty="0" smtClean="0"/>
          </a:p>
          <a:p>
            <a:endParaRPr kumimoji="1" lang="en-US" altLang="ja-JP" dirty="0" smtClean="0"/>
          </a:p>
        </p:txBody>
      </p:sp>
      <p:sp>
        <p:nvSpPr>
          <p:cNvPr id="4" name="スライド番号プレースホルダ 3"/>
          <p:cNvSpPr>
            <a:spLocks noGrp="1"/>
          </p:cNvSpPr>
          <p:nvPr>
            <p:ph type="sldNum" sz="quarter" idx="10"/>
          </p:nvPr>
        </p:nvSpPr>
        <p:spPr/>
        <p:txBody>
          <a:bodyPr/>
          <a:lstStyle/>
          <a:p>
            <a:fld id="{BB456A21-4CC9-4A18-86A6-AAB7F3AB5FE5}" type="slidenum">
              <a:rPr lang="en-GB" altLang="ja-JP" smtClean="0"/>
              <a:pPr/>
              <a:t>11</a:t>
            </a:fld>
            <a:endParaRPr lang="en-GB" altLang="ja-JP"/>
          </a:p>
        </p:txBody>
      </p:sp>
    </p:spTree>
    <p:extLst>
      <p:ext uri="{BB962C8B-B14F-4D97-AF65-F5344CB8AC3E}">
        <p14:creationId xmlns:p14="http://schemas.microsoft.com/office/powerpoint/2010/main" val="32127565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石油精製などの場合、プロセスの上流側で、処理流体から、より多くの熱を回収して、空冷熱交の熱負荷を下げることも、重要です。</a:t>
            </a:r>
            <a:endParaRPr kumimoji="1" lang="en-US" altLang="ja-JP" dirty="0" smtClean="0"/>
          </a:p>
          <a:p>
            <a:r>
              <a:rPr kumimoji="1" lang="ja-JP" altLang="en-US" dirty="0" smtClean="0"/>
              <a:t>既設熱交の高性能化、または新規熱交の設置も、空冷熱交の、ボトルネック解消には有効です。</a:t>
            </a:r>
            <a:endParaRPr kumimoji="1" lang="en-US" altLang="ja-JP" dirty="0" smtClean="0"/>
          </a:p>
          <a:p>
            <a:endParaRPr kumimoji="1" lang="en-US" altLang="ja-JP" dirty="0" smtClean="0"/>
          </a:p>
          <a:p>
            <a:endParaRPr kumimoji="1" lang="en-US" altLang="ja-JP" dirty="0" smtClean="0"/>
          </a:p>
        </p:txBody>
      </p:sp>
      <p:sp>
        <p:nvSpPr>
          <p:cNvPr id="4" name="スライド番号プレースホルダ 3"/>
          <p:cNvSpPr>
            <a:spLocks noGrp="1"/>
          </p:cNvSpPr>
          <p:nvPr>
            <p:ph type="sldNum" sz="quarter" idx="10"/>
          </p:nvPr>
        </p:nvSpPr>
        <p:spPr/>
        <p:txBody>
          <a:bodyPr/>
          <a:lstStyle/>
          <a:p>
            <a:fld id="{BB456A21-4CC9-4A18-86A6-AAB7F3AB5FE5}" type="slidenum">
              <a:rPr lang="en-GB" altLang="ja-JP" smtClean="0"/>
              <a:pPr/>
              <a:t>12</a:t>
            </a:fld>
            <a:endParaRPr lang="en-GB" altLang="ja-JP"/>
          </a:p>
        </p:txBody>
      </p:sp>
    </p:spTree>
    <p:extLst>
      <p:ext uri="{BB962C8B-B14F-4D97-AF65-F5344CB8AC3E}">
        <p14:creationId xmlns:p14="http://schemas.microsoft.com/office/powerpoint/2010/main" val="39961884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バンドルの交換は、高性能化には非常に有効です。このやり方の良いところは、既存の架台や、ファン、制御などが再利用できること、</a:t>
            </a:r>
            <a:endParaRPr kumimoji="1" lang="en-US" altLang="ja-JP" dirty="0" smtClean="0"/>
          </a:p>
          <a:p>
            <a:r>
              <a:rPr kumimoji="1" lang="ja-JP" altLang="en-US" dirty="0" smtClean="0"/>
              <a:t>さらに新しい設置スペースを必要とせず、新規の空冷熱交設置に比べて、経済的です。</a:t>
            </a:r>
            <a:endParaRPr kumimoji="1" lang="en-US" altLang="ja-JP" dirty="0" smtClean="0"/>
          </a:p>
          <a:p>
            <a:endParaRPr kumimoji="1" lang="en-US" altLang="ja-JP" dirty="0" smtClean="0"/>
          </a:p>
          <a:p>
            <a:endParaRPr kumimoji="1" lang="en-US" altLang="ja-JP" dirty="0" smtClean="0"/>
          </a:p>
          <a:p>
            <a:endParaRPr kumimoji="1" lang="en-US" altLang="ja-JP" dirty="0" smtClean="0"/>
          </a:p>
          <a:p>
            <a:endParaRPr kumimoji="1" lang="en-US" altLang="ja-JP" dirty="0" smtClean="0"/>
          </a:p>
        </p:txBody>
      </p:sp>
      <p:sp>
        <p:nvSpPr>
          <p:cNvPr id="4" name="スライド番号プレースホルダ 3"/>
          <p:cNvSpPr>
            <a:spLocks noGrp="1"/>
          </p:cNvSpPr>
          <p:nvPr>
            <p:ph type="sldNum" sz="quarter" idx="10"/>
          </p:nvPr>
        </p:nvSpPr>
        <p:spPr/>
        <p:txBody>
          <a:bodyPr/>
          <a:lstStyle/>
          <a:p>
            <a:fld id="{BB456A21-4CC9-4A18-86A6-AAB7F3AB5FE5}" type="slidenum">
              <a:rPr lang="en-GB" altLang="ja-JP" smtClean="0"/>
              <a:pPr/>
              <a:t>13</a:t>
            </a:fld>
            <a:endParaRPr lang="en-GB" altLang="ja-JP"/>
          </a:p>
        </p:txBody>
      </p:sp>
    </p:spTree>
    <p:extLst>
      <p:ext uri="{BB962C8B-B14F-4D97-AF65-F5344CB8AC3E}">
        <p14:creationId xmlns:p14="http://schemas.microsoft.com/office/powerpoint/2010/main" val="37231498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管側に粘度の高い油などが流れる場合、管内に伝熱促進材を装着したバンドルに交換するのが、効果的です。</a:t>
            </a:r>
            <a:endParaRPr kumimoji="1" lang="en-US" altLang="ja-JP" dirty="0" smtClean="0"/>
          </a:p>
          <a:p>
            <a:r>
              <a:rPr kumimoji="1" lang="ja-JP" altLang="en-US" dirty="0" smtClean="0"/>
              <a:t>管側支配の伝熱係数を、大きくすることにより、設置面積と、追加の動力なしで、性能改善が達成できます。</a:t>
            </a:r>
            <a:endParaRPr kumimoji="1" lang="en-US" altLang="ja-JP" dirty="0" smtClean="0"/>
          </a:p>
          <a:p>
            <a:endParaRPr kumimoji="1" lang="en-US" altLang="ja-JP" dirty="0" smtClean="0"/>
          </a:p>
        </p:txBody>
      </p:sp>
      <p:sp>
        <p:nvSpPr>
          <p:cNvPr id="4" name="スライド番号プレースホルダ 3"/>
          <p:cNvSpPr>
            <a:spLocks noGrp="1"/>
          </p:cNvSpPr>
          <p:nvPr>
            <p:ph type="sldNum" sz="quarter" idx="10"/>
          </p:nvPr>
        </p:nvSpPr>
        <p:spPr/>
        <p:txBody>
          <a:bodyPr/>
          <a:lstStyle/>
          <a:p>
            <a:fld id="{BB456A21-4CC9-4A18-86A6-AAB7F3AB5FE5}" type="slidenum">
              <a:rPr lang="en-GB" altLang="ja-JP" smtClean="0"/>
              <a:pPr/>
              <a:t>14</a:t>
            </a:fld>
            <a:endParaRPr lang="en-GB" altLang="ja-JP"/>
          </a:p>
        </p:txBody>
      </p:sp>
    </p:spTree>
    <p:extLst>
      <p:ext uri="{BB962C8B-B14F-4D97-AF65-F5344CB8AC3E}">
        <p14:creationId xmlns:p14="http://schemas.microsoft.com/office/powerpoint/2010/main" val="20427143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以下、空冷熱交の３つのケーススタディを検討しました。</a:t>
            </a:r>
            <a:r>
              <a:rPr kumimoji="1" lang="en-US" altLang="ja-JP" dirty="0" smtClean="0"/>
              <a:t>A,B,C</a:t>
            </a:r>
            <a:r>
              <a:rPr kumimoji="1" lang="ja-JP" altLang="en-US" dirty="0" smtClean="0"/>
              <a:t>のケースとも、まず何を得るかを最初に明確にする必要があります。</a:t>
            </a:r>
            <a:endParaRPr kumimoji="1" lang="en-US" altLang="ja-JP" dirty="0" smtClean="0"/>
          </a:p>
          <a:p>
            <a:r>
              <a:rPr kumimoji="1" lang="en-US" altLang="ja-JP" dirty="0" smtClean="0"/>
              <a:t>A)</a:t>
            </a:r>
            <a:r>
              <a:rPr kumimoji="1" lang="ja-JP" altLang="en-US" dirty="0" smtClean="0"/>
              <a:t>は、新設の設備費と運転費の比較、</a:t>
            </a:r>
            <a:r>
              <a:rPr kumimoji="1" lang="en-US" altLang="ja-JP" dirty="0" smtClean="0"/>
              <a:t>B</a:t>
            </a:r>
            <a:r>
              <a:rPr kumimoji="1" lang="ja-JP" altLang="en-US" dirty="0" smtClean="0"/>
              <a:t>）は、油の種類と熱負荷増加への対応、</a:t>
            </a:r>
            <a:r>
              <a:rPr kumimoji="1" lang="en-US" altLang="ja-JP" dirty="0" smtClean="0"/>
              <a:t>C</a:t>
            </a:r>
            <a:r>
              <a:rPr kumimoji="1" lang="ja-JP" altLang="en-US" dirty="0" smtClean="0"/>
              <a:t>）は、トリム冷却器を取り除く場合と、そのまま使用する、２つのケースを含みます。</a:t>
            </a:r>
            <a:endParaRPr kumimoji="1" lang="ja-JP" altLang="en-US" dirty="0"/>
          </a:p>
        </p:txBody>
      </p:sp>
      <p:sp>
        <p:nvSpPr>
          <p:cNvPr id="4" name="スライド番号プレースホルダ 3"/>
          <p:cNvSpPr>
            <a:spLocks noGrp="1"/>
          </p:cNvSpPr>
          <p:nvPr>
            <p:ph type="sldNum" sz="quarter" idx="10"/>
          </p:nvPr>
        </p:nvSpPr>
        <p:spPr/>
        <p:txBody>
          <a:bodyPr/>
          <a:lstStyle/>
          <a:p>
            <a:fld id="{BB456A21-4CC9-4A18-86A6-AAB7F3AB5FE5}" type="slidenum">
              <a:rPr lang="en-GB" altLang="ja-JP" smtClean="0"/>
              <a:pPr/>
              <a:t>15</a:t>
            </a:fld>
            <a:endParaRPr lang="en-GB" altLang="ja-JP"/>
          </a:p>
        </p:txBody>
      </p:sp>
    </p:spTree>
    <p:extLst>
      <p:ext uri="{BB962C8B-B14F-4D97-AF65-F5344CB8AC3E}">
        <p14:creationId xmlns:p14="http://schemas.microsoft.com/office/powerpoint/2010/main" val="30254532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空冷式潤滑油冷却器の場合、同じ熱負荷と、圧力損失で、必要設置面積は従来の三ぶんの一を達成し、ファン動力は二分の一となりました。騒音は、法の制限内で、設計の柔軟性を示し、建設費は、ハイトランシステムを含んで、二分の一以下となりました。</a:t>
            </a:r>
            <a:endParaRPr kumimoji="1" lang="en-US" altLang="ja-JP" dirty="0" smtClean="0"/>
          </a:p>
        </p:txBody>
      </p:sp>
      <p:sp>
        <p:nvSpPr>
          <p:cNvPr id="4" name="スライド番号プレースホルダ 3"/>
          <p:cNvSpPr>
            <a:spLocks noGrp="1"/>
          </p:cNvSpPr>
          <p:nvPr>
            <p:ph type="sldNum" sz="quarter" idx="10"/>
          </p:nvPr>
        </p:nvSpPr>
        <p:spPr/>
        <p:txBody>
          <a:bodyPr/>
          <a:lstStyle/>
          <a:p>
            <a:fld id="{DBA62D29-6103-43F2-95A9-D3A6621E4F38}" type="slidenum">
              <a:rPr lang="en-GB" altLang="ja-JP" smtClean="0"/>
              <a:pPr/>
              <a:t>16</a:t>
            </a:fld>
            <a:endParaRPr lang="en-GB" altLang="ja-JP"/>
          </a:p>
        </p:txBody>
      </p:sp>
    </p:spTree>
    <p:extLst>
      <p:ext uri="{BB962C8B-B14F-4D97-AF65-F5344CB8AC3E}">
        <p14:creationId xmlns:p14="http://schemas.microsoft.com/office/powerpoint/2010/main" val="4329057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インドの石油会社　リライアンス社へ納入した事例です。処理流体は　バキュームからのガスオイルですが　元々は潤滑油でした。</a:t>
            </a:r>
            <a:endParaRPr kumimoji="1" lang="en-US" altLang="ja-JP" dirty="0" smtClean="0"/>
          </a:p>
          <a:p>
            <a:r>
              <a:rPr kumimoji="1" lang="ja-JP" altLang="en-US" dirty="0" smtClean="0"/>
              <a:t>油の種類も、流量も変更されました。この変更により　そのままの平滑管では伝熱負荷が６５％　不足しました。</a:t>
            </a:r>
            <a:endParaRPr kumimoji="1" lang="ja-JP" altLang="en-US" dirty="0"/>
          </a:p>
        </p:txBody>
      </p:sp>
      <p:sp>
        <p:nvSpPr>
          <p:cNvPr id="4" name="スライド番号プレースホルダ 3"/>
          <p:cNvSpPr>
            <a:spLocks noGrp="1"/>
          </p:cNvSpPr>
          <p:nvPr>
            <p:ph type="sldNum" sz="quarter" idx="10"/>
          </p:nvPr>
        </p:nvSpPr>
        <p:spPr/>
        <p:txBody>
          <a:bodyPr/>
          <a:lstStyle/>
          <a:p>
            <a:fld id="{BB456A21-4CC9-4A18-86A6-AAB7F3AB5FE5}" type="slidenum">
              <a:rPr lang="en-GB" altLang="ja-JP" smtClean="0"/>
              <a:pPr/>
              <a:t>17</a:t>
            </a:fld>
            <a:endParaRPr lang="en-GB" altLang="ja-JP"/>
          </a:p>
        </p:txBody>
      </p:sp>
    </p:spTree>
    <p:extLst>
      <p:ext uri="{BB962C8B-B14F-4D97-AF65-F5344CB8AC3E}">
        <p14:creationId xmlns:p14="http://schemas.microsoft.com/office/powerpoint/2010/main" val="20220990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既設の６パスから、２パスに変更して、ハイトランをそうにゅうすることで、１０％の伝熱負荷の余裕を持って達成され　ベクテル社　リライアンス社から深く感謝されました。</a:t>
            </a:r>
            <a:endParaRPr kumimoji="1" lang="en-US" altLang="ja-JP" dirty="0" smtClean="0"/>
          </a:p>
        </p:txBody>
      </p:sp>
      <p:sp>
        <p:nvSpPr>
          <p:cNvPr id="4" name="スライド番号プレースホルダ 3"/>
          <p:cNvSpPr>
            <a:spLocks noGrp="1"/>
          </p:cNvSpPr>
          <p:nvPr>
            <p:ph type="sldNum" sz="quarter" idx="10"/>
          </p:nvPr>
        </p:nvSpPr>
        <p:spPr/>
        <p:txBody>
          <a:bodyPr/>
          <a:lstStyle/>
          <a:p>
            <a:fld id="{BB456A21-4CC9-4A18-86A6-AAB7F3AB5FE5}" type="slidenum">
              <a:rPr lang="en-GB" altLang="ja-JP" smtClean="0"/>
              <a:pPr/>
              <a:t>18</a:t>
            </a:fld>
            <a:endParaRPr lang="en-GB" altLang="ja-JP"/>
          </a:p>
        </p:txBody>
      </p:sp>
    </p:spTree>
    <p:extLst>
      <p:ext uri="{BB962C8B-B14F-4D97-AF65-F5344CB8AC3E}">
        <p14:creationId xmlns:p14="http://schemas.microsoft.com/office/powerpoint/2010/main" val="36268961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ja-JP" altLang="en-US" sz="1050" b="0" kern="1200" dirty="0" smtClean="0">
                <a:solidFill>
                  <a:schemeClr val="tx1"/>
                </a:solidFill>
                <a:latin typeface="Times New Roman" pitchFamily="18" charset="0"/>
                <a:ea typeface="+mn-ea"/>
                <a:cs typeface="+mn-cs"/>
              </a:rPr>
              <a:t>エクソンモービル社のノーザンユーロピアン製油所の能力増強のスタデイです。赤丸が対象の空冷式熱交換器です。</a:t>
            </a:r>
            <a:endParaRPr lang="en-US" altLang="ja-JP" sz="1050" b="0" kern="1200" dirty="0" smtClean="0">
              <a:solidFill>
                <a:schemeClr val="tx1"/>
              </a:solidFill>
              <a:latin typeface="Times New Roman" pitchFamily="18" charset="0"/>
              <a:ea typeface="+mn-ea"/>
              <a:cs typeface="+mn-cs"/>
            </a:endParaRPr>
          </a:p>
        </p:txBody>
      </p:sp>
      <p:sp>
        <p:nvSpPr>
          <p:cNvPr id="4" name="スライド番号プレースホルダ 3"/>
          <p:cNvSpPr>
            <a:spLocks noGrp="1"/>
          </p:cNvSpPr>
          <p:nvPr>
            <p:ph type="sldNum" sz="quarter" idx="10"/>
          </p:nvPr>
        </p:nvSpPr>
        <p:spPr/>
        <p:txBody>
          <a:bodyPr/>
          <a:lstStyle/>
          <a:p>
            <a:fld id="{BB456A21-4CC9-4A18-86A6-AAB7F3AB5FE5}" type="slidenum">
              <a:rPr lang="en-GB" altLang="ja-JP" smtClean="0"/>
              <a:pPr/>
              <a:t>19</a:t>
            </a:fld>
            <a:endParaRPr lang="en-GB" altLang="ja-JP"/>
          </a:p>
        </p:txBody>
      </p:sp>
    </p:spTree>
    <p:extLst>
      <p:ext uri="{BB962C8B-B14F-4D97-AF65-F5344CB8AC3E}">
        <p14:creationId xmlns:p14="http://schemas.microsoft.com/office/powerpoint/2010/main" val="7374476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lang="ja-JP" altLang="en-US" sz="1200" dirty="0" smtClean="0">
                <a:ea typeface="ＭＳ Ｐゴシック" charset="-128"/>
              </a:rPr>
              <a:t>例えば石油精製プラントでは、色んな製品の油を冷却するため、空冷熱交が使われていますが、生産量の増加や、熱負荷の増加、品質低下、設計能力の低下、その他の要因により、性能の向上が期待されています。そして空冷熱交の能力がプラント全体の能力を支配しているケースが、しばしばみられます。</a:t>
            </a:r>
            <a:endParaRPr lang="en-US" altLang="ja-JP" sz="1200" dirty="0" smtClean="0">
              <a:ea typeface="ＭＳ Ｐゴシック" charset="-128"/>
            </a:endParaRPr>
          </a:p>
          <a:p>
            <a:endParaRPr lang="en-US" altLang="ja-JP" sz="1200" dirty="0" smtClean="0">
              <a:ea typeface="ＭＳ Ｐゴシック" charset="-128"/>
            </a:endParaRPr>
          </a:p>
        </p:txBody>
      </p:sp>
      <p:sp>
        <p:nvSpPr>
          <p:cNvPr id="4" name="スライド番号プレースホルダ 3"/>
          <p:cNvSpPr>
            <a:spLocks noGrp="1"/>
          </p:cNvSpPr>
          <p:nvPr>
            <p:ph type="sldNum" sz="quarter" idx="10"/>
          </p:nvPr>
        </p:nvSpPr>
        <p:spPr/>
        <p:txBody>
          <a:bodyPr/>
          <a:lstStyle/>
          <a:p>
            <a:fld id="{BB456A21-4CC9-4A18-86A6-AAB7F3AB5FE5}" type="slidenum">
              <a:rPr lang="en-GB" altLang="ja-JP" smtClean="0"/>
              <a:pPr/>
              <a:t>2</a:t>
            </a:fld>
            <a:endParaRPr lang="en-GB" altLang="ja-JP" dirty="0"/>
          </a:p>
        </p:txBody>
      </p:sp>
    </p:spTree>
    <p:extLst>
      <p:ext uri="{BB962C8B-B14F-4D97-AF65-F5344CB8AC3E}">
        <p14:creationId xmlns:p14="http://schemas.microsoft.com/office/powerpoint/2010/main" val="17422544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ja-JP" altLang="en-US" sz="1050" b="0" kern="1200" dirty="0" smtClean="0">
                <a:solidFill>
                  <a:schemeClr val="tx1"/>
                </a:solidFill>
                <a:latin typeface="Times New Roman" pitchFamily="18" charset="0"/>
                <a:ea typeface="+mn-ea"/>
                <a:cs typeface="+mn-cs"/>
              </a:rPr>
              <a:t>空冷熱交の熱負荷は</a:t>
            </a:r>
            <a:r>
              <a:rPr lang="en-US" altLang="ja-JP" sz="1050" b="0" kern="1200" dirty="0" smtClean="0">
                <a:solidFill>
                  <a:schemeClr val="tx1"/>
                </a:solidFill>
                <a:latin typeface="Times New Roman" pitchFamily="18" charset="0"/>
                <a:ea typeface="+mn-ea"/>
                <a:cs typeface="+mn-cs"/>
              </a:rPr>
              <a:t>17.9</a:t>
            </a:r>
            <a:r>
              <a:rPr lang="ja-JP" altLang="en-US" sz="1050" b="0" kern="1200" dirty="0" smtClean="0">
                <a:solidFill>
                  <a:schemeClr val="tx1"/>
                </a:solidFill>
                <a:latin typeface="Times New Roman" pitchFamily="18" charset="0"/>
                <a:ea typeface="+mn-ea"/>
                <a:cs typeface="+mn-cs"/>
              </a:rPr>
              <a:t>メガワット、トリム冷却器のそれは</a:t>
            </a:r>
            <a:r>
              <a:rPr lang="en-US" altLang="ja-JP" sz="1050" b="0" kern="1200" dirty="0" smtClean="0">
                <a:solidFill>
                  <a:schemeClr val="tx1"/>
                </a:solidFill>
                <a:latin typeface="Times New Roman" pitchFamily="18" charset="0"/>
                <a:ea typeface="+mn-ea"/>
                <a:cs typeface="+mn-cs"/>
              </a:rPr>
              <a:t>7.5</a:t>
            </a:r>
            <a:r>
              <a:rPr lang="ja-JP" altLang="en-US" sz="1050" b="0" kern="1200" dirty="0" smtClean="0">
                <a:solidFill>
                  <a:schemeClr val="tx1"/>
                </a:solidFill>
                <a:latin typeface="Times New Roman" pitchFamily="18" charset="0"/>
                <a:ea typeface="+mn-ea"/>
                <a:cs typeface="+mn-cs"/>
              </a:rPr>
              <a:t>メガワットと計算されています。</a:t>
            </a:r>
            <a:endParaRPr lang="en-US" altLang="ja-JP" sz="1050" b="0" kern="1200" dirty="0" smtClean="0">
              <a:solidFill>
                <a:schemeClr val="tx1"/>
              </a:solidFill>
              <a:latin typeface="Times New Roman" pitchFamily="18"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ja-JP" altLang="en-US" sz="1050" b="0" kern="1200" dirty="0" smtClean="0">
                <a:solidFill>
                  <a:schemeClr val="tx1"/>
                </a:solidFill>
                <a:latin typeface="Times New Roman" pitchFamily="18" charset="0"/>
                <a:ea typeface="+mn-ea"/>
                <a:cs typeface="+mn-cs"/>
              </a:rPr>
              <a:t>空冷熱交の性能アップでトリム冷却器がなくせるか、あるいは省エネが可能となるかが、ハイトランそうにゅうのバンドルに期待されます。</a:t>
            </a:r>
            <a:endParaRPr lang="en-US" altLang="ja-JP" sz="1050" b="0" kern="1200" dirty="0" smtClean="0">
              <a:solidFill>
                <a:schemeClr val="tx1"/>
              </a:solidFill>
              <a:latin typeface="Times New Roman" pitchFamily="18"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ja-JP" sz="1050" b="0" kern="1200" dirty="0" smtClean="0">
              <a:solidFill>
                <a:schemeClr val="tx1"/>
              </a:solidFill>
              <a:latin typeface="Times New Roman" pitchFamily="18"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ja-JP" sz="1050" b="0" kern="1200" dirty="0" smtClean="0">
              <a:solidFill>
                <a:schemeClr val="tx1"/>
              </a:solidFill>
              <a:latin typeface="Times New Roman" pitchFamily="18"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ja-JP" sz="1050" b="0" kern="1200" dirty="0" smtClean="0">
              <a:solidFill>
                <a:schemeClr val="tx1"/>
              </a:solidFill>
              <a:latin typeface="Times New Roman" pitchFamily="18"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ja-JP" sz="1050" b="0" kern="1200" dirty="0" smtClean="0">
              <a:solidFill>
                <a:schemeClr val="tx1"/>
              </a:solidFill>
              <a:latin typeface="Times New Roman" pitchFamily="18" charset="0"/>
              <a:ea typeface="+mn-ea"/>
              <a:cs typeface="+mn-cs"/>
            </a:endParaRPr>
          </a:p>
        </p:txBody>
      </p:sp>
      <p:sp>
        <p:nvSpPr>
          <p:cNvPr id="4" name="スライド番号プレースホルダ 3"/>
          <p:cNvSpPr>
            <a:spLocks noGrp="1"/>
          </p:cNvSpPr>
          <p:nvPr>
            <p:ph type="sldNum" sz="quarter" idx="10"/>
          </p:nvPr>
        </p:nvSpPr>
        <p:spPr/>
        <p:txBody>
          <a:bodyPr/>
          <a:lstStyle/>
          <a:p>
            <a:fld id="{BB456A21-4CC9-4A18-86A6-AAB7F3AB5FE5}" type="slidenum">
              <a:rPr lang="en-GB" altLang="ja-JP" smtClean="0"/>
              <a:pPr/>
              <a:t>20</a:t>
            </a:fld>
            <a:endParaRPr lang="en-GB" altLang="ja-JP"/>
          </a:p>
        </p:txBody>
      </p:sp>
    </p:spTree>
    <p:extLst>
      <p:ext uri="{BB962C8B-B14F-4D97-AF65-F5344CB8AC3E}">
        <p14:creationId xmlns:p14="http://schemas.microsoft.com/office/powerpoint/2010/main" val="7907548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lang="ja-JP" altLang="en-US" sz="1200" dirty="0" smtClean="0">
                <a:ea typeface="ＭＳ Ｐゴシック" charset="-128"/>
              </a:rPr>
              <a:t>このケースではハイトランが</a:t>
            </a:r>
            <a:r>
              <a:rPr lang="ja-JP" altLang="en-US" sz="1200" dirty="0" err="1" smtClean="0">
                <a:ea typeface="ＭＳ Ｐゴシック" charset="-128"/>
              </a:rPr>
              <a:t>べんえきを</a:t>
            </a:r>
            <a:r>
              <a:rPr lang="ja-JP" altLang="en-US" sz="1200" dirty="0" smtClean="0">
                <a:ea typeface="ＭＳ Ｐゴシック" charset="-128"/>
              </a:rPr>
              <a:t>提示できる２つの手法に着目しました。ひとつめは、既存の空冷熱交にハイトランをそうにゅうして伝熱能力を拡大させ、後段のトリムクーラを無くするケースと　ふたつ</a:t>
            </a:r>
            <a:r>
              <a:rPr lang="ja-JP" altLang="en-US" sz="1200" dirty="0" err="1" smtClean="0">
                <a:ea typeface="ＭＳ Ｐゴシック" charset="-128"/>
              </a:rPr>
              <a:t>めは</a:t>
            </a:r>
            <a:r>
              <a:rPr lang="ja-JP" altLang="en-US" sz="1200" dirty="0" smtClean="0">
                <a:ea typeface="ＭＳ Ｐゴシック" charset="-128"/>
              </a:rPr>
              <a:t>トリム冷却器を残して、ハイトランをそうにゅうした新しい空気式冷却器を最適設計し、小型化によって運転コストをさげるケースです。</a:t>
            </a:r>
            <a:endParaRPr lang="en-GB" altLang="ja-JP" sz="1200" dirty="0" smtClean="0">
              <a:ea typeface="ＭＳ Ｐゴシック" charset="-128"/>
            </a:endParaRPr>
          </a:p>
        </p:txBody>
      </p:sp>
      <p:sp>
        <p:nvSpPr>
          <p:cNvPr id="4" name="スライド番号プレースホルダ 3"/>
          <p:cNvSpPr>
            <a:spLocks noGrp="1"/>
          </p:cNvSpPr>
          <p:nvPr>
            <p:ph type="sldNum" sz="quarter" idx="10"/>
          </p:nvPr>
        </p:nvSpPr>
        <p:spPr/>
        <p:txBody>
          <a:bodyPr/>
          <a:lstStyle/>
          <a:p>
            <a:fld id="{BB456A21-4CC9-4A18-86A6-AAB7F3AB5FE5}" type="slidenum">
              <a:rPr lang="en-GB" altLang="ja-JP" smtClean="0"/>
              <a:pPr/>
              <a:t>21</a:t>
            </a:fld>
            <a:endParaRPr lang="en-GB" altLang="ja-JP"/>
          </a:p>
        </p:txBody>
      </p:sp>
    </p:spTree>
    <p:extLst>
      <p:ext uri="{BB962C8B-B14F-4D97-AF65-F5344CB8AC3E}">
        <p14:creationId xmlns:p14="http://schemas.microsoft.com/office/powerpoint/2010/main" val="21024513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lang="ja-JP" altLang="en-US" sz="1200" dirty="0" smtClean="0">
                <a:ea typeface="ＭＳ Ｐゴシック" charset="-128"/>
              </a:rPr>
              <a:t>最初のケースの、高性能化後の性能は、圧</a:t>
            </a:r>
            <a:r>
              <a:rPr lang="ja-JP" altLang="en-US" sz="1200" dirty="0" err="1" smtClean="0">
                <a:ea typeface="ＭＳ Ｐゴシック" charset="-128"/>
              </a:rPr>
              <a:t>損なして、</a:t>
            </a:r>
            <a:r>
              <a:rPr lang="ja-JP" altLang="en-US" sz="1200" dirty="0" smtClean="0">
                <a:ea typeface="ＭＳ Ｐゴシック" charset="-128"/>
              </a:rPr>
              <a:t>新しい負荷に対応でき、・９パスから４パスに変更できました。・パス減少にも関わらず管側の伝熱係数は３倍になり　許容</a:t>
            </a:r>
            <a:r>
              <a:rPr lang="ja-JP" altLang="en-US" sz="1200" dirty="0" err="1" smtClean="0">
                <a:ea typeface="ＭＳ Ｐゴシック" charset="-128"/>
              </a:rPr>
              <a:t>あつそんの、</a:t>
            </a:r>
            <a:r>
              <a:rPr lang="ja-JP" altLang="en-US" sz="1200" dirty="0" smtClean="0">
                <a:ea typeface="ＭＳ Ｐゴシック" charset="-128"/>
              </a:rPr>
              <a:t>範囲内でした。</a:t>
            </a:r>
            <a:endParaRPr lang="en-GB" altLang="ja-JP" sz="1200" dirty="0" smtClean="0">
              <a:ea typeface="ＭＳ Ｐゴシック" charset="-128"/>
            </a:endParaRPr>
          </a:p>
        </p:txBody>
      </p:sp>
      <p:sp>
        <p:nvSpPr>
          <p:cNvPr id="4" name="スライド番号プレースホルダ 3"/>
          <p:cNvSpPr>
            <a:spLocks noGrp="1"/>
          </p:cNvSpPr>
          <p:nvPr>
            <p:ph type="sldNum" sz="quarter" idx="10"/>
          </p:nvPr>
        </p:nvSpPr>
        <p:spPr/>
        <p:txBody>
          <a:bodyPr/>
          <a:lstStyle/>
          <a:p>
            <a:fld id="{BB456A21-4CC9-4A18-86A6-AAB7F3AB5FE5}" type="slidenum">
              <a:rPr lang="en-GB" altLang="ja-JP" smtClean="0"/>
              <a:pPr/>
              <a:t>22</a:t>
            </a:fld>
            <a:endParaRPr lang="en-GB" altLang="ja-JP"/>
          </a:p>
        </p:txBody>
      </p:sp>
    </p:spTree>
    <p:extLst>
      <p:ext uri="{BB962C8B-B14F-4D97-AF65-F5344CB8AC3E}">
        <p14:creationId xmlns:p14="http://schemas.microsoft.com/office/powerpoint/2010/main" val="20081091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ja-JP" altLang="en-US" sz="900" kern="1200" dirty="0" smtClean="0">
                <a:solidFill>
                  <a:schemeClr val="tx1"/>
                </a:solidFill>
                <a:latin typeface="Times New Roman" pitchFamily="18" charset="0"/>
                <a:ea typeface="+mn-ea"/>
                <a:cs typeface="+mn-cs"/>
              </a:rPr>
              <a:t>続いて、同一の伝熱負荷で平滑管とハイトランをそうにゅうした場合を検討しました。これはハイトランをそうにゅうした計算結果の画面です。</a:t>
            </a:r>
            <a:endParaRPr kumimoji="1" lang="ja-JP" altLang="en-US" dirty="0"/>
          </a:p>
        </p:txBody>
      </p:sp>
      <p:sp>
        <p:nvSpPr>
          <p:cNvPr id="4" name="スライド番号プレースホルダ 3"/>
          <p:cNvSpPr>
            <a:spLocks noGrp="1"/>
          </p:cNvSpPr>
          <p:nvPr>
            <p:ph type="sldNum" sz="quarter" idx="10"/>
          </p:nvPr>
        </p:nvSpPr>
        <p:spPr/>
        <p:txBody>
          <a:bodyPr/>
          <a:lstStyle/>
          <a:p>
            <a:fld id="{BB456A21-4CC9-4A18-86A6-AAB7F3AB5FE5}" type="slidenum">
              <a:rPr lang="en-GB" altLang="ja-JP" smtClean="0"/>
              <a:pPr/>
              <a:t>23</a:t>
            </a:fld>
            <a:endParaRPr lang="en-GB" altLang="ja-JP"/>
          </a:p>
        </p:txBody>
      </p:sp>
    </p:spTree>
    <p:extLst>
      <p:ext uri="{BB962C8B-B14F-4D97-AF65-F5344CB8AC3E}">
        <p14:creationId xmlns:p14="http://schemas.microsoft.com/office/powerpoint/2010/main" val="42480675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平滑管とハイトランの比較表です。パス数が少なくなり、重量、設置面積がハイトランで小さくなりました。</a:t>
            </a:r>
          </a:p>
        </p:txBody>
      </p:sp>
      <p:sp>
        <p:nvSpPr>
          <p:cNvPr id="4" name="スライド番号プレースホルダ 3"/>
          <p:cNvSpPr>
            <a:spLocks noGrp="1"/>
          </p:cNvSpPr>
          <p:nvPr>
            <p:ph type="sldNum" sz="quarter" idx="10"/>
          </p:nvPr>
        </p:nvSpPr>
        <p:spPr/>
        <p:txBody>
          <a:bodyPr/>
          <a:lstStyle/>
          <a:p>
            <a:fld id="{BB456A21-4CC9-4A18-86A6-AAB7F3AB5FE5}" type="slidenum">
              <a:rPr lang="en-GB" altLang="ja-JP" smtClean="0"/>
              <a:pPr/>
              <a:t>24</a:t>
            </a:fld>
            <a:endParaRPr lang="en-GB" altLang="ja-JP"/>
          </a:p>
        </p:txBody>
      </p:sp>
    </p:spTree>
    <p:extLst>
      <p:ext uri="{BB962C8B-B14F-4D97-AF65-F5344CB8AC3E}">
        <p14:creationId xmlns:p14="http://schemas.microsoft.com/office/powerpoint/2010/main" val="6552329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kumimoji="1" lang="ja-JP" altLang="en-US" dirty="0" smtClean="0"/>
              <a:t>敷地面積の図面です。ハイトラン設計では半分以下になっています。</a:t>
            </a:r>
            <a:endParaRPr kumimoji="1" lang="ja-JP" altLang="en-US" dirty="0"/>
          </a:p>
        </p:txBody>
      </p:sp>
      <p:sp>
        <p:nvSpPr>
          <p:cNvPr id="4" name="スライド番号プレースホルダ 3"/>
          <p:cNvSpPr>
            <a:spLocks noGrp="1"/>
          </p:cNvSpPr>
          <p:nvPr>
            <p:ph type="sldNum" sz="quarter" idx="10"/>
          </p:nvPr>
        </p:nvSpPr>
        <p:spPr/>
        <p:txBody>
          <a:bodyPr/>
          <a:lstStyle/>
          <a:p>
            <a:fld id="{BB456A21-4CC9-4A18-86A6-AAB7F3AB5FE5}" type="slidenum">
              <a:rPr lang="en-GB" altLang="ja-JP" smtClean="0"/>
              <a:pPr/>
              <a:t>25</a:t>
            </a:fld>
            <a:endParaRPr lang="en-GB" altLang="ja-JP"/>
          </a:p>
        </p:txBody>
      </p:sp>
    </p:spTree>
    <p:extLst>
      <p:ext uri="{BB962C8B-B14F-4D97-AF65-F5344CB8AC3E}">
        <p14:creationId xmlns:p14="http://schemas.microsoft.com/office/powerpoint/2010/main" val="331022186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kumimoji="1" lang="en-US" altLang="ja-JP" dirty="0" smtClean="0"/>
              <a:t>C</a:t>
            </a:r>
            <a:r>
              <a:rPr kumimoji="1" lang="ja-JP" altLang="en-US" dirty="0" smtClean="0"/>
              <a:t>のケースではトリム冷却器なしの場合と、有の場合の二つを提案しました。なしの場合は新規設備投資は小さいが、動力費用は改善されません。ありの場合は設備投資は必要ですが、動力費用は改善されます。</a:t>
            </a:r>
            <a:endParaRPr kumimoji="1" lang="ja-JP" altLang="en-US" dirty="0"/>
          </a:p>
        </p:txBody>
      </p:sp>
      <p:sp>
        <p:nvSpPr>
          <p:cNvPr id="4" name="スライド番号プレースホルダ 3"/>
          <p:cNvSpPr>
            <a:spLocks noGrp="1"/>
          </p:cNvSpPr>
          <p:nvPr>
            <p:ph type="sldNum" sz="quarter" idx="10"/>
          </p:nvPr>
        </p:nvSpPr>
        <p:spPr/>
        <p:txBody>
          <a:bodyPr/>
          <a:lstStyle/>
          <a:p>
            <a:fld id="{BB456A21-4CC9-4A18-86A6-AAB7F3AB5FE5}" type="slidenum">
              <a:rPr lang="en-GB" altLang="ja-JP" smtClean="0"/>
              <a:pPr/>
              <a:t>26</a:t>
            </a:fld>
            <a:endParaRPr lang="en-GB" altLang="ja-JP"/>
          </a:p>
        </p:txBody>
      </p:sp>
    </p:spTree>
    <p:extLst>
      <p:ext uri="{BB962C8B-B14F-4D97-AF65-F5344CB8AC3E}">
        <p14:creationId xmlns:p14="http://schemas.microsoft.com/office/powerpoint/2010/main" val="232541296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この三つのケースからわかるように、ハイトランシステムによって、熱交換器の改善を行うに当たっては、戦略的に能力改良計画を進めることが重要です。</a:t>
            </a:r>
            <a:endParaRPr kumimoji="1" lang="ja-JP" altLang="en-US" dirty="0"/>
          </a:p>
        </p:txBody>
      </p:sp>
      <p:sp>
        <p:nvSpPr>
          <p:cNvPr id="4" name="スライド番号プレースホルダ 3"/>
          <p:cNvSpPr>
            <a:spLocks noGrp="1"/>
          </p:cNvSpPr>
          <p:nvPr>
            <p:ph type="sldNum" sz="quarter" idx="10"/>
          </p:nvPr>
        </p:nvSpPr>
        <p:spPr/>
        <p:txBody>
          <a:bodyPr/>
          <a:lstStyle/>
          <a:p>
            <a:fld id="{BB456A21-4CC9-4A18-86A6-AAB7F3AB5FE5}" type="slidenum">
              <a:rPr lang="en-GB" altLang="ja-JP" smtClean="0"/>
              <a:pPr/>
              <a:t>27</a:t>
            </a:fld>
            <a:endParaRPr lang="en-GB" altLang="ja-JP"/>
          </a:p>
        </p:txBody>
      </p:sp>
    </p:spTree>
    <p:extLst>
      <p:ext uri="{BB962C8B-B14F-4D97-AF65-F5344CB8AC3E}">
        <p14:creationId xmlns:p14="http://schemas.microsoft.com/office/powerpoint/2010/main" val="28244428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lang="ja-JP" altLang="en-US" b="0" dirty="0" smtClean="0"/>
              <a:t>熱交管器の専門技術者集団である、カルギャビン社は、経験豊富で、貴方の熱交換器の最適性能を引き出す能力を持っています。ご清聴ありがとうございました。</a:t>
            </a:r>
            <a:endParaRPr lang="en-US" altLang="ja-JP" b="0" dirty="0" smtClean="0"/>
          </a:p>
        </p:txBody>
      </p:sp>
      <p:sp>
        <p:nvSpPr>
          <p:cNvPr id="4" name="スライド番号プレースホルダ 3"/>
          <p:cNvSpPr>
            <a:spLocks noGrp="1"/>
          </p:cNvSpPr>
          <p:nvPr>
            <p:ph type="sldNum" sz="quarter" idx="10"/>
          </p:nvPr>
        </p:nvSpPr>
        <p:spPr/>
        <p:txBody>
          <a:bodyPr/>
          <a:lstStyle/>
          <a:p>
            <a:fld id="{BB456A21-4CC9-4A18-86A6-AAB7F3AB5FE5}" type="slidenum">
              <a:rPr lang="en-GB" altLang="ja-JP" smtClean="0"/>
              <a:pPr/>
              <a:t>28</a:t>
            </a:fld>
            <a:endParaRPr lang="en-GB" altLang="ja-JP"/>
          </a:p>
        </p:txBody>
      </p:sp>
    </p:spTree>
    <p:extLst>
      <p:ext uri="{BB962C8B-B14F-4D97-AF65-F5344CB8AC3E}">
        <p14:creationId xmlns:p14="http://schemas.microsoft.com/office/powerpoint/2010/main" val="13946006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lang="ja-JP" altLang="en-US" sz="1200" dirty="0" smtClean="0">
                <a:ea typeface="ＭＳ Ｐゴシック" charset="-128"/>
              </a:rPr>
              <a:t>空冷熱交の構造は、管側に流体が流れ、外側を空気が流れるよう設計されています。液体同士の熱交換器と異なり、外側にフィンの付いたチューブを使います。</a:t>
            </a:r>
            <a:endParaRPr lang="en-US" altLang="ja-JP" sz="1200" dirty="0" smtClean="0">
              <a:ea typeface="ＭＳ Ｐゴシック" charset="-128"/>
            </a:endParaRPr>
          </a:p>
        </p:txBody>
      </p:sp>
      <p:sp>
        <p:nvSpPr>
          <p:cNvPr id="4" name="スライド番号プレースホルダ 3"/>
          <p:cNvSpPr>
            <a:spLocks noGrp="1"/>
          </p:cNvSpPr>
          <p:nvPr>
            <p:ph type="sldNum" sz="quarter" idx="10"/>
          </p:nvPr>
        </p:nvSpPr>
        <p:spPr/>
        <p:txBody>
          <a:bodyPr/>
          <a:lstStyle/>
          <a:p>
            <a:fld id="{BB456A21-4CC9-4A18-86A6-AAB7F3AB5FE5}" type="slidenum">
              <a:rPr lang="en-GB" altLang="ja-JP" smtClean="0"/>
              <a:pPr/>
              <a:t>3</a:t>
            </a:fld>
            <a:endParaRPr lang="en-GB" altLang="ja-JP" dirty="0"/>
          </a:p>
        </p:txBody>
      </p:sp>
    </p:spTree>
    <p:extLst>
      <p:ext uri="{BB962C8B-B14F-4D97-AF65-F5344CB8AC3E}">
        <p14:creationId xmlns:p14="http://schemas.microsoft.com/office/powerpoint/2010/main" val="38654749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空気との小さな熱伝達係数を補うために、チューブの外側にはフィンを付け、伝熱面積を大きくします。</a:t>
            </a:r>
            <a:endParaRPr kumimoji="1" lang="en-US" altLang="ja-JP" dirty="0" smtClean="0"/>
          </a:p>
          <a:p>
            <a:r>
              <a:rPr kumimoji="1" lang="ja-JP" altLang="en-US" dirty="0" smtClean="0"/>
              <a:t>フィンには、取付方法によっていくつかの種類がありますが、加工の難易度によって、費用が変わってきます。使用する温度と圧力範囲によって選択されます。</a:t>
            </a:r>
            <a:endParaRPr kumimoji="1" lang="ja-JP" altLang="en-US" dirty="0"/>
          </a:p>
        </p:txBody>
      </p:sp>
      <p:sp>
        <p:nvSpPr>
          <p:cNvPr id="4" name="スライド番号プレースホルダ 3"/>
          <p:cNvSpPr>
            <a:spLocks noGrp="1"/>
          </p:cNvSpPr>
          <p:nvPr>
            <p:ph type="sldNum" sz="quarter" idx="10"/>
          </p:nvPr>
        </p:nvSpPr>
        <p:spPr/>
        <p:txBody>
          <a:bodyPr/>
          <a:lstStyle/>
          <a:p>
            <a:fld id="{BB456A21-4CC9-4A18-86A6-AAB7F3AB5FE5}" type="slidenum">
              <a:rPr lang="en-GB" altLang="ja-JP" smtClean="0"/>
              <a:pPr/>
              <a:t>4</a:t>
            </a:fld>
            <a:endParaRPr lang="en-GB" altLang="ja-JP" dirty="0"/>
          </a:p>
        </p:txBody>
      </p:sp>
    </p:spTree>
    <p:extLst>
      <p:ext uri="{BB962C8B-B14F-4D97-AF65-F5344CB8AC3E}">
        <p14:creationId xmlns:p14="http://schemas.microsoft.com/office/powerpoint/2010/main" val="660860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冷却側に空気を使用するので、外気温（季節や昼夜）によって冷却能力が変化いたします。通常はファンの回転数を制御することにより、冷却能力の安定化を図ります。</a:t>
            </a:r>
            <a:endParaRPr kumimoji="1" lang="ja-JP" altLang="en-US" dirty="0"/>
          </a:p>
        </p:txBody>
      </p:sp>
      <p:sp>
        <p:nvSpPr>
          <p:cNvPr id="4" name="スライド番号プレースホルダ 3"/>
          <p:cNvSpPr>
            <a:spLocks noGrp="1"/>
          </p:cNvSpPr>
          <p:nvPr>
            <p:ph type="sldNum" sz="quarter" idx="10"/>
          </p:nvPr>
        </p:nvSpPr>
        <p:spPr/>
        <p:txBody>
          <a:bodyPr/>
          <a:lstStyle/>
          <a:p>
            <a:fld id="{BB456A21-4CC9-4A18-86A6-AAB7F3AB5FE5}" type="slidenum">
              <a:rPr lang="en-GB" altLang="ja-JP" smtClean="0"/>
              <a:pPr/>
              <a:t>5</a:t>
            </a:fld>
            <a:endParaRPr lang="en-GB" altLang="ja-JP" dirty="0"/>
          </a:p>
        </p:txBody>
      </p:sp>
    </p:spTree>
    <p:extLst>
      <p:ext uri="{BB962C8B-B14F-4D97-AF65-F5344CB8AC3E}">
        <p14:creationId xmlns:p14="http://schemas.microsoft.com/office/powerpoint/2010/main" val="16751414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空冷熱交の空気量を上げることは、伝熱量を上げることになりますが、ファンの法則が働きます。流量はファンの速度に正比例し、圧力上昇は、速度の、にじょうに、所要動力は、さんじょうに比例します。特に騒音の発生は環境への法規制がありますので、注意が必要です。</a:t>
            </a:r>
            <a:endParaRPr kumimoji="1" lang="ja-JP" altLang="en-US" dirty="0"/>
          </a:p>
        </p:txBody>
      </p:sp>
      <p:sp>
        <p:nvSpPr>
          <p:cNvPr id="4" name="スライド番号プレースホルダ 3"/>
          <p:cNvSpPr>
            <a:spLocks noGrp="1"/>
          </p:cNvSpPr>
          <p:nvPr>
            <p:ph type="sldNum" sz="quarter" idx="10"/>
          </p:nvPr>
        </p:nvSpPr>
        <p:spPr/>
        <p:txBody>
          <a:bodyPr/>
          <a:lstStyle/>
          <a:p>
            <a:fld id="{BB456A21-4CC9-4A18-86A6-AAB7F3AB5FE5}" type="slidenum">
              <a:rPr lang="en-GB" altLang="ja-JP" smtClean="0"/>
              <a:pPr/>
              <a:t>6</a:t>
            </a:fld>
            <a:endParaRPr lang="en-GB" altLang="ja-JP" dirty="0"/>
          </a:p>
        </p:txBody>
      </p:sp>
    </p:spTree>
    <p:extLst>
      <p:ext uri="{BB962C8B-B14F-4D97-AF65-F5344CB8AC3E}">
        <p14:creationId xmlns:p14="http://schemas.microsoft.com/office/powerpoint/2010/main" val="32229649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既存設備の性能改善のためには、戦略が必要です。まずは何を求めるのか？環境の制限条件は何か？</a:t>
            </a:r>
            <a:endParaRPr kumimoji="1" lang="en-US" altLang="ja-JP" dirty="0" smtClean="0"/>
          </a:p>
          <a:p>
            <a:r>
              <a:rPr kumimoji="1" lang="ja-JP" altLang="en-US" dirty="0" smtClean="0"/>
              <a:t>次いで、空冷熱交の運転状況がどうなっているのか、を検証し、単なる増設に到達する前に、体系的な検討が必要です。</a:t>
            </a:r>
            <a:endParaRPr kumimoji="1" lang="en-US" altLang="ja-JP" dirty="0" smtClean="0"/>
          </a:p>
          <a:p>
            <a:endParaRPr kumimoji="1" lang="ja-JP" altLang="en-US" dirty="0"/>
          </a:p>
        </p:txBody>
      </p:sp>
      <p:sp>
        <p:nvSpPr>
          <p:cNvPr id="4" name="スライド番号プレースホルダ 3"/>
          <p:cNvSpPr>
            <a:spLocks noGrp="1"/>
          </p:cNvSpPr>
          <p:nvPr>
            <p:ph type="sldNum" sz="quarter" idx="10"/>
          </p:nvPr>
        </p:nvSpPr>
        <p:spPr/>
        <p:txBody>
          <a:bodyPr/>
          <a:lstStyle/>
          <a:p>
            <a:fld id="{BB456A21-4CC9-4A18-86A6-AAB7F3AB5FE5}" type="slidenum">
              <a:rPr lang="en-GB" altLang="ja-JP" smtClean="0"/>
              <a:pPr/>
              <a:t>7</a:t>
            </a:fld>
            <a:endParaRPr lang="en-GB" altLang="ja-JP"/>
          </a:p>
        </p:txBody>
      </p:sp>
    </p:spTree>
    <p:extLst>
      <p:ext uri="{BB962C8B-B14F-4D97-AF65-F5344CB8AC3E}">
        <p14:creationId xmlns:p14="http://schemas.microsoft.com/office/powerpoint/2010/main" val="25810954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空冷熱交は、プロセスプラントの一部であり、その性能が全体の効率に、大きく影響をあたえます。</a:t>
            </a:r>
            <a:endParaRPr kumimoji="1" lang="en-US" altLang="ja-JP" dirty="0" smtClean="0"/>
          </a:p>
          <a:p>
            <a:r>
              <a:rPr kumimoji="1" lang="ja-JP" altLang="en-US" dirty="0" smtClean="0"/>
              <a:t>目的を明確化したのち、対象の機器を取り巻く、制限条件を把握したうえで、対策を決定する必要があります。</a:t>
            </a:r>
            <a:endParaRPr kumimoji="1" lang="ja-JP" altLang="en-US" dirty="0"/>
          </a:p>
        </p:txBody>
      </p:sp>
      <p:sp>
        <p:nvSpPr>
          <p:cNvPr id="4" name="スライド番号プレースホルダ 3"/>
          <p:cNvSpPr>
            <a:spLocks noGrp="1"/>
          </p:cNvSpPr>
          <p:nvPr>
            <p:ph type="sldNum" sz="quarter" idx="10"/>
          </p:nvPr>
        </p:nvSpPr>
        <p:spPr/>
        <p:txBody>
          <a:bodyPr/>
          <a:lstStyle/>
          <a:p>
            <a:fld id="{BB456A21-4CC9-4A18-86A6-AAB7F3AB5FE5}" type="slidenum">
              <a:rPr lang="en-GB" altLang="ja-JP" smtClean="0"/>
              <a:pPr/>
              <a:t>8</a:t>
            </a:fld>
            <a:endParaRPr lang="en-GB" altLang="ja-JP"/>
          </a:p>
        </p:txBody>
      </p:sp>
    </p:spTree>
    <p:extLst>
      <p:ext uri="{BB962C8B-B14F-4D97-AF65-F5344CB8AC3E}">
        <p14:creationId xmlns:p14="http://schemas.microsoft.com/office/powerpoint/2010/main" val="27845499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lang="ja-JP" altLang="en-US" sz="1200" dirty="0" smtClean="0">
                <a:ea typeface="ＭＳ Ｐゴシック" charset="-128"/>
              </a:rPr>
              <a:t>写真のように、管外側のフィンの、空気中の汚れによる詰まりは、空気の流れを悪くし、伝熱性能を低下させます。洗浄によって回復が可能ですが、専門業者が注意深く行わないと、フィンを曲げたり、破損したりします。</a:t>
            </a:r>
            <a:endParaRPr lang="en-US" altLang="ja-JP" sz="1200" dirty="0" smtClean="0">
              <a:ea typeface="ＭＳ Ｐゴシック" charset="-128"/>
            </a:endParaRPr>
          </a:p>
          <a:p>
            <a:r>
              <a:rPr lang="ja-JP" altLang="en-US" sz="1200" dirty="0" smtClean="0">
                <a:ea typeface="ＭＳ Ｐゴシック" charset="-128"/>
              </a:rPr>
              <a:t>また、性能改善のために、洗浄サイクルを短くすることは、フィンの破損のリスクを大きくします。</a:t>
            </a:r>
            <a:endParaRPr lang="en-US" altLang="ja-JP" sz="1200" dirty="0" smtClean="0">
              <a:ea typeface="ＭＳ Ｐゴシック" charset="-128"/>
            </a:endParaRPr>
          </a:p>
          <a:p>
            <a:endParaRPr lang="en-US" altLang="ja-JP" sz="1200" dirty="0" smtClean="0">
              <a:ea typeface="ＭＳ Ｐゴシック" charset="-128"/>
            </a:endParaRPr>
          </a:p>
          <a:p>
            <a:endParaRPr lang="en-US" altLang="ja-JP" sz="1200" dirty="0" smtClean="0">
              <a:ea typeface="ＭＳ Ｐゴシック" charset="-128"/>
            </a:endParaRPr>
          </a:p>
          <a:p>
            <a:endParaRPr lang="en-US" altLang="ja-JP" sz="1200" dirty="0" smtClean="0">
              <a:ea typeface="ＭＳ Ｐゴシック" charset="-128"/>
            </a:endParaRPr>
          </a:p>
        </p:txBody>
      </p:sp>
      <p:sp>
        <p:nvSpPr>
          <p:cNvPr id="4" name="スライド番号プレースホルダ 3"/>
          <p:cNvSpPr>
            <a:spLocks noGrp="1"/>
          </p:cNvSpPr>
          <p:nvPr>
            <p:ph type="sldNum" sz="quarter" idx="10"/>
          </p:nvPr>
        </p:nvSpPr>
        <p:spPr/>
        <p:txBody>
          <a:bodyPr/>
          <a:lstStyle/>
          <a:p>
            <a:fld id="{BB456A21-4CC9-4A18-86A6-AAB7F3AB5FE5}" type="slidenum">
              <a:rPr lang="en-GB" altLang="ja-JP" smtClean="0"/>
              <a:pPr/>
              <a:t>9</a:t>
            </a:fld>
            <a:endParaRPr lang="en-GB" altLang="ja-JP"/>
          </a:p>
        </p:txBody>
      </p:sp>
    </p:spTree>
    <p:extLst>
      <p:ext uri="{BB962C8B-B14F-4D97-AF65-F5344CB8AC3E}">
        <p14:creationId xmlns:p14="http://schemas.microsoft.com/office/powerpoint/2010/main" val="26474127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Tree>
  </p:cSld>
  <p:clrMapOvr>
    <a:masterClrMapping/>
  </p:clrMapOvr>
  <p:transition spd="med">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spd="med">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00850" y="419100"/>
            <a:ext cx="2038350" cy="44577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5800" y="419100"/>
            <a:ext cx="5962650" cy="44577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spd="med">
    <p:fade thruBlk="1"/>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419100"/>
            <a:ext cx="8153400" cy="6858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685800" y="1371600"/>
            <a:ext cx="2895600" cy="3505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3733800" y="1371600"/>
            <a:ext cx="2895600" cy="3505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spd="med">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spd="med">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spd="med">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371600"/>
            <a:ext cx="2895600" cy="3505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3733800" y="1371600"/>
            <a:ext cx="2895600" cy="3505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spd="med">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spd="med">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cSld>
  <p:clrMapOvr>
    <a:masterClrMapping/>
  </p:clrMapOvr>
  <p:transition spd="med">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spd="med">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spd="med">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spd="med">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6881" name="Rectangle 81"/>
          <p:cNvSpPr>
            <a:spLocks noChangeArrowheads="1"/>
          </p:cNvSpPr>
          <p:nvPr userDrawn="1"/>
        </p:nvSpPr>
        <p:spPr bwMode="auto">
          <a:xfrm>
            <a:off x="0" y="6400800"/>
            <a:ext cx="9144000" cy="457200"/>
          </a:xfrm>
          <a:prstGeom prst="rect">
            <a:avLst/>
          </a:prstGeom>
          <a:solidFill>
            <a:srgbClr val="003366"/>
          </a:solidFill>
          <a:ln w="9525">
            <a:noFill/>
            <a:miter lim="800000"/>
            <a:headEnd/>
            <a:tailEnd/>
          </a:ln>
          <a:effectLst/>
        </p:spPr>
        <p:txBody>
          <a:bodyPr wrap="none" anchor="ctr"/>
          <a:lstStyle/>
          <a:p>
            <a:endParaRPr lang="ja-JP" altLang="ja-JP"/>
          </a:p>
        </p:txBody>
      </p:sp>
      <p:sp>
        <p:nvSpPr>
          <p:cNvPr id="76827" name="Rectangle 27"/>
          <p:cNvSpPr>
            <a:spLocks noChangeArrowheads="1"/>
          </p:cNvSpPr>
          <p:nvPr userDrawn="1"/>
        </p:nvSpPr>
        <p:spPr bwMode="auto">
          <a:xfrm>
            <a:off x="7223125" y="6526213"/>
            <a:ext cx="1905000" cy="304800"/>
          </a:xfrm>
          <a:prstGeom prst="rect">
            <a:avLst/>
          </a:prstGeom>
          <a:noFill/>
          <a:ln w="9525">
            <a:noFill/>
            <a:miter lim="800000"/>
            <a:headEnd/>
            <a:tailEnd/>
          </a:ln>
          <a:effectLst/>
        </p:spPr>
        <p:txBody>
          <a:bodyPr/>
          <a:lstStyle/>
          <a:p>
            <a:pPr algn="r"/>
            <a:r>
              <a:rPr lang="en-GB" altLang="ja-JP" sz="1400">
                <a:solidFill>
                  <a:schemeClr val="bg1"/>
                </a:solidFill>
                <a:latin typeface="Times New Roman" pitchFamily="18" charset="0"/>
                <a:ea typeface="ＭＳ Ｐゴシック" charset="-128"/>
              </a:rPr>
              <a:t>Page</a:t>
            </a:r>
            <a:r>
              <a:rPr lang="en-GB" altLang="ja-JP" sz="1400" b="0">
                <a:solidFill>
                  <a:schemeClr val="bg1"/>
                </a:solidFill>
                <a:latin typeface="Times New Roman" pitchFamily="18" charset="0"/>
                <a:ea typeface="ＭＳ Ｐゴシック" charset="-128"/>
              </a:rPr>
              <a:t> </a:t>
            </a:r>
            <a:fld id="{1F4A1A4C-0371-434B-A9C7-4123922FF0D6}" type="slidenum">
              <a:rPr lang="en-GB" altLang="ja-JP" sz="1400">
                <a:solidFill>
                  <a:schemeClr val="bg1"/>
                </a:solidFill>
                <a:latin typeface="Times New Roman" pitchFamily="18" charset="0"/>
                <a:ea typeface="ＭＳ Ｐゴシック" charset="-128"/>
              </a:rPr>
              <a:pPr algn="r"/>
              <a:t>‹#›</a:t>
            </a:fld>
            <a:endParaRPr lang="en-GB" altLang="ja-JP" sz="1400" b="0">
              <a:solidFill>
                <a:schemeClr val="bg1"/>
              </a:solidFill>
              <a:latin typeface="Times New Roman" pitchFamily="18" charset="0"/>
              <a:ea typeface="ＭＳ Ｐゴシック" charset="-128"/>
            </a:endParaRPr>
          </a:p>
        </p:txBody>
      </p:sp>
      <p:sp>
        <p:nvSpPr>
          <p:cNvPr id="5124" name="Rectangle 32"/>
          <p:cNvSpPr>
            <a:spLocks noGrp="1" noChangeArrowheads="1"/>
          </p:cNvSpPr>
          <p:nvPr>
            <p:ph type="title"/>
          </p:nvPr>
        </p:nvSpPr>
        <p:spPr bwMode="auto">
          <a:xfrm>
            <a:off x="685800" y="419100"/>
            <a:ext cx="81534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ltLang="ja-JP" smtClean="0"/>
              <a:t>Click to edit Master title style</a:t>
            </a:r>
          </a:p>
        </p:txBody>
      </p:sp>
      <p:sp>
        <p:nvSpPr>
          <p:cNvPr id="5125" name="Rectangle 34"/>
          <p:cNvSpPr>
            <a:spLocks noGrp="1" noChangeArrowheads="1"/>
          </p:cNvSpPr>
          <p:nvPr>
            <p:ph type="body" idx="1"/>
          </p:nvPr>
        </p:nvSpPr>
        <p:spPr bwMode="auto">
          <a:xfrm>
            <a:off x="685800" y="1371600"/>
            <a:ext cx="5943600" cy="3505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ltLang="ja-JP" smtClean="0"/>
              <a:t>Click to edit Master text styles</a:t>
            </a:r>
          </a:p>
          <a:p>
            <a:pPr lvl="1"/>
            <a:r>
              <a:rPr lang="en-GB" altLang="ja-JP" smtClean="0"/>
              <a:t>Second level</a:t>
            </a:r>
          </a:p>
          <a:p>
            <a:pPr lvl="2"/>
            <a:r>
              <a:rPr lang="en-GB" altLang="ja-JP" smtClean="0"/>
              <a:t>Third level</a:t>
            </a:r>
          </a:p>
          <a:p>
            <a:pPr lvl="3"/>
            <a:r>
              <a:rPr lang="en-GB" altLang="ja-JP" smtClean="0"/>
              <a:t>Fourth level</a:t>
            </a:r>
          </a:p>
          <a:p>
            <a:pPr lvl="4"/>
            <a:r>
              <a:rPr lang="en-GB" altLang="ja-JP" smtClean="0"/>
              <a:t>Fifth level</a:t>
            </a:r>
          </a:p>
        </p:txBody>
      </p:sp>
      <p:sp>
        <p:nvSpPr>
          <p:cNvPr id="76838" name="Text Box 38"/>
          <p:cNvSpPr txBox="1">
            <a:spLocks noChangeArrowheads="1"/>
          </p:cNvSpPr>
          <p:nvPr userDrawn="1"/>
        </p:nvSpPr>
        <p:spPr bwMode="auto">
          <a:xfrm>
            <a:off x="214313" y="6511925"/>
            <a:ext cx="3505200" cy="304800"/>
          </a:xfrm>
          <a:prstGeom prst="rect">
            <a:avLst/>
          </a:prstGeom>
          <a:noFill/>
          <a:ln w="9525">
            <a:noFill/>
            <a:miter lim="800000"/>
            <a:headEnd/>
            <a:tailEnd/>
          </a:ln>
          <a:effectLst/>
        </p:spPr>
        <p:txBody>
          <a:bodyPr>
            <a:spAutoFit/>
          </a:bodyPr>
          <a:lstStyle/>
          <a:p>
            <a:pPr algn="ctr">
              <a:spcBef>
                <a:spcPct val="50000"/>
              </a:spcBef>
              <a:defRPr/>
            </a:pPr>
            <a:r>
              <a:rPr lang="en-GB" sz="1400" b="0">
                <a:solidFill>
                  <a:schemeClr val="bg1"/>
                </a:solidFill>
              </a:rPr>
              <a:t>© </a:t>
            </a:r>
            <a:r>
              <a:rPr lang="en-GB" sz="1400">
                <a:solidFill>
                  <a:schemeClr val="bg1"/>
                </a:solidFill>
              </a:rPr>
              <a:t>Copyright Cal Gavin 2010</a:t>
            </a:r>
          </a:p>
        </p:txBody>
      </p:sp>
      <p:sp>
        <p:nvSpPr>
          <p:cNvPr id="76840" name="Text Box 40"/>
          <p:cNvSpPr txBox="1">
            <a:spLocks noChangeArrowheads="1"/>
          </p:cNvSpPr>
          <p:nvPr userDrawn="1"/>
        </p:nvSpPr>
        <p:spPr bwMode="auto">
          <a:xfrm>
            <a:off x="1066800" y="3962400"/>
            <a:ext cx="5334000" cy="396875"/>
          </a:xfrm>
          <a:prstGeom prst="rect">
            <a:avLst/>
          </a:prstGeom>
          <a:noFill/>
          <a:ln w="9525">
            <a:noFill/>
            <a:miter lim="800000"/>
            <a:headEnd/>
            <a:tailEnd/>
          </a:ln>
          <a:effectLst/>
        </p:spPr>
        <p:txBody>
          <a:bodyPr>
            <a:spAutoFit/>
          </a:bodyPr>
          <a:lstStyle/>
          <a:p>
            <a:pPr>
              <a:spcBef>
                <a:spcPct val="50000"/>
              </a:spcBef>
            </a:pPr>
            <a:endParaRPr lang="en-US" b="0" u="sng">
              <a:solidFill>
                <a:schemeClr val="tx1"/>
              </a:solidFill>
            </a:endParaRPr>
          </a:p>
        </p:txBody>
      </p:sp>
      <p:sp>
        <p:nvSpPr>
          <p:cNvPr id="76880" name="Text Box 80"/>
          <p:cNvSpPr txBox="1">
            <a:spLocks noChangeArrowheads="1"/>
          </p:cNvSpPr>
          <p:nvPr userDrawn="1"/>
        </p:nvSpPr>
        <p:spPr bwMode="auto">
          <a:xfrm>
            <a:off x="4430713" y="6496050"/>
            <a:ext cx="2476500" cy="304800"/>
          </a:xfrm>
          <a:prstGeom prst="rect">
            <a:avLst/>
          </a:prstGeom>
          <a:noFill/>
          <a:ln w="9525">
            <a:noFill/>
            <a:miter lim="800000"/>
            <a:headEnd/>
            <a:tailEnd/>
          </a:ln>
          <a:effectLst/>
        </p:spPr>
        <p:txBody>
          <a:bodyPr>
            <a:spAutoFit/>
          </a:bodyPr>
          <a:lstStyle/>
          <a:p>
            <a:pPr algn="ctr">
              <a:spcBef>
                <a:spcPct val="50000"/>
              </a:spcBef>
              <a:defRPr/>
            </a:pPr>
            <a:r>
              <a:rPr lang="en-GB" sz="1400">
                <a:solidFill>
                  <a:schemeClr val="bg1"/>
                </a:solidFill>
              </a:rPr>
              <a:t>www.calgavin.com</a:t>
            </a:r>
          </a:p>
        </p:txBody>
      </p:sp>
    </p:spTree>
  </p:cSld>
  <p:clrMap bg1="lt1" tx1="dk1" bg2="lt2" tx2="dk2" accent1="accent1" accent2="accent2" accent3="accent3" accent4="accent4" accent5="accent5" accent6="accent6" hlink="hlink" folHlink="folHlink"/>
  <p:sldLayoutIdLst>
    <p:sldLayoutId id="2147483890" r:id="rId1"/>
    <p:sldLayoutId id="2147483891" r:id="rId2"/>
    <p:sldLayoutId id="2147483892" r:id="rId3"/>
    <p:sldLayoutId id="2147483893" r:id="rId4"/>
    <p:sldLayoutId id="2147483894" r:id="rId5"/>
    <p:sldLayoutId id="2147483895" r:id="rId6"/>
    <p:sldLayoutId id="2147483896" r:id="rId7"/>
    <p:sldLayoutId id="2147483897" r:id="rId8"/>
    <p:sldLayoutId id="2147483898" r:id="rId9"/>
    <p:sldLayoutId id="2147483899" r:id="rId10"/>
    <p:sldLayoutId id="2147483900" r:id="rId11"/>
    <p:sldLayoutId id="2147483901" r:id="rId12"/>
  </p:sldLayoutIdLst>
  <p:transition spd="med">
    <p:fade thruBlk="1"/>
  </p:transition>
  <p:txStyles>
    <p:titleStyle>
      <a:lvl1pPr algn="ctr" rtl="0" eaLnBrk="0" fontAlgn="base" hangingPunct="0">
        <a:spcBef>
          <a:spcPct val="0"/>
        </a:spcBef>
        <a:spcAft>
          <a:spcPct val="0"/>
        </a:spcAft>
        <a:defRPr sz="4000" b="1">
          <a:solidFill>
            <a:schemeClr val="tx2"/>
          </a:solidFill>
          <a:latin typeface="+mj-lt"/>
          <a:ea typeface="+mj-ea"/>
          <a:cs typeface="+mj-cs"/>
        </a:defRPr>
      </a:lvl1pPr>
      <a:lvl2pPr algn="ctr" rtl="0" eaLnBrk="0" fontAlgn="base" hangingPunct="0">
        <a:spcBef>
          <a:spcPct val="0"/>
        </a:spcBef>
        <a:spcAft>
          <a:spcPct val="0"/>
        </a:spcAft>
        <a:defRPr sz="4000" b="1">
          <a:solidFill>
            <a:schemeClr val="tx2"/>
          </a:solidFill>
          <a:latin typeface="Tahoma" pitchFamily="34" charset="0"/>
        </a:defRPr>
      </a:lvl2pPr>
      <a:lvl3pPr algn="ctr" rtl="0" eaLnBrk="0" fontAlgn="base" hangingPunct="0">
        <a:spcBef>
          <a:spcPct val="0"/>
        </a:spcBef>
        <a:spcAft>
          <a:spcPct val="0"/>
        </a:spcAft>
        <a:defRPr sz="4000" b="1">
          <a:solidFill>
            <a:schemeClr val="tx2"/>
          </a:solidFill>
          <a:latin typeface="Tahoma" pitchFamily="34" charset="0"/>
        </a:defRPr>
      </a:lvl3pPr>
      <a:lvl4pPr algn="ctr" rtl="0" eaLnBrk="0" fontAlgn="base" hangingPunct="0">
        <a:spcBef>
          <a:spcPct val="0"/>
        </a:spcBef>
        <a:spcAft>
          <a:spcPct val="0"/>
        </a:spcAft>
        <a:defRPr sz="4000" b="1">
          <a:solidFill>
            <a:schemeClr val="tx2"/>
          </a:solidFill>
          <a:latin typeface="Tahoma" pitchFamily="34" charset="0"/>
        </a:defRPr>
      </a:lvl4pPr>
      <a:lvl5pPr algn="ctr" rtl="0" eaLnBrk="0" fontAlgn="base" hangingPunct="0">
        <a:spcBef>
          <a:spcPct val="0"/>
        </a:spcBef>
        <a:spcAft>
          <a:spcPct val="0"/>
        </a:spcAft>
        <a:defRPr sz="4000" b="1">
          <a:solidFill>
            <a:schemeClr val="tx2"/>
          </a:solidFill>
          <a:latin typeface="Tahoma" pitchFamily="34" charset="0"/>
        </a:defRPr>
      </a:lvl5pPr>
      <a:lvl6pPr marL="457200" algn="ctr" rtl="0" eaLnBrk="0" fontAlgn="base" hangingPunct="0">
        <a:spcBef>
          <a:spcPct val="0"/>
        </a:spcBef>
        <a:spcAft>
          <a:spcPct val="0"/>
        </a:spcAft>
        <a:defRPr sz="4000" b="1">
          <a:solidFill>
            <a:schemeClr val="tx2"/>
          </a:solidFill>
          <a:latin typeface="Tahoma" pitchFamily="34" charset="0"/>
        </a:defRPr>
      </a:lvl6pPr>
      <a:lvl7pPr marL="914400" algn="ctr" rtl="0" eaLnBrk="0" fontAlgn="base" hangingPunct="0">
        <a:spcBef>
          <a:spcPct val="0"/>
        </a:spcBef>
        <a:spcAft>
          <a:spcPct val="0"/>
        </a:spcAft>
        <a:defRPr sz="4000" b="1">
          <a:solidFill>
            <a:schemeClr val="tx2"/>
          </a:solidFill>
          <a:latin typeface="Tahoma" pitchFamily="34" charset="0"/>
        </a:defRPr>
      </a:lvl7pPr>
      <a:lvl8pPr marL="1371600" algn="ctr" rtl="0" eaLnBrk="0" fontAlgn="base" hangingPunct="0">
        <a:spcBef>
          <a:spcPct val="0"/>
        </a:spcBef>
        <a:spcAft>
          <a:spcPct val="0"/>
        </a:spcAft>
        <a:defRPr sz="4000" b="1">
          <a:solidFill>
            <a:schemeClr val="tx2"/>
          </a:solidFill>
          <a:latin typeface="Tahoma" pitchFamily="34" charset="0"/>
        </a:defRPr>
      </a:lvl8pPr>
      <a:lvl9pPr marL="1828800" algn="ctr" rtl="0" eaLnBrk="0" fontAlgn="base" hangingPunct="0">
        <a:spcBef>
          <a:spcPct val="0"/>
        </a:spcBef>
        <a:spcAft>
          <a:spcPct val="0"/>
        </a:spcAft>
        <a:defRPr sz="4000" b="1">
          <a:solidFill>
            <a:schemeClr val="tx2"/>
          </a:solidFill>
          <a:latin typeface="Tahoma" pitchFamily="34" charset="0"/>
        </a:defRPr>
      </a:lvl9pPr>
    </p:titleStyle>
    <p:bodyStyle>
      <a:lvl1pPr marL="342900" indent="-342900" algn="l" rtl="0" eaLnBrk="0" fontAlgn="base" hangingPunct="0">
        <a:spcBef>
          <a:spcPct val="20000"/>
        </a:spcBef>
        <a:spcAft>
          <a:spcPct val="0"/>
        </a:spcAft>
        <a:buClr>
          <a:srgbClr val="FF0000"/>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rgbClr val="FF0000"/>
        </a:buClr>
        <a:buChar char="–"/>
        <a:defRPr sz="2800">
          <a:solidFill>
            <a:schemeClr val="tx1"/>
          </a:solidFill>
          <a:latin typeface="+mn-lt"/>
        </a:defRPr>
      </a:lvl2pPr>
      <a:lvl3pPr marL="1143000" indent="-228600" algn="l" rtl="0" eaLnBrk="0" fontAlgn="base" hangingPunct="0">
        <a:spcBef>
          <a:spcPct val="20000"/>
        </a:spcBef>
        <a:spcAft>
          <a:spcPct val="0"/>
        </a:spcAft>
        <a:buClr>
          <a:srgbClr val="FF0000"/>
        </a:buClr>
        <a:buChar char="•"/>
        <a:defRPr sz="2400">
          <a:solidFill>
            <a:schemeClr val="tx1"/>
          </a:solidFill>
          <a:latin typeface="Times New Roman" pitchFamily="18" charset="0"/>
        </a:defRPr>
      </a:lvl3pPr>
      <a:lvl4pPr marL="1600200" indent="-228600" algn="l" rtl="0" eaLnBrk="0" fontAlgn="base" hangingPunct="0">
        <a:spcBef>
          <a:spcPct val="20000"/>
        </a:spcBef>
        <a:spcAft>
          <a:spcPct val="0"/>
        </a:spcAft>
        <a:buClr>
          <a:srgbClr val="FF0000"/>
        </a:buClr>
        <a:buChar char="–"/>
        <a:defRPr sz="2000">
          <a:solidFill>
            <a:schemeClr val="tx1"/>
          </a:solidFill>
          <a:latin typeface="Times New Roman" pitchFamily="18" charset="0"/>
        </a:defRPr>
      </a:lvl4pPr>
      <a:lvl5pPr marL="2057400" indent="-228600" algn="l" rtl="0" eaLnBrk="0" fontAlgn="base" hangingPunct="0">
        <a:spcBef>
          <a:spcPct val="20000"/>
        </a:spcBef>
        <a:spcAft>
          <a:spcPct val="0"/>
        </a:spcAft>
        <a:buClr>
          <a:srgbClr val="FF0000"/>
        </a:buClr>
        <a:buChar char="»"/>
        <a:defRPr sz="2000">
          <a:solidFill>
            <a:schemeClr val="tx1"/>
          </a:solidFill>
          <a:latin typeface="Times New Roman" pitchFamily="18" charset="0"/>
        </a:defRPr>
      </a:lvl5pPr>
      <a:lvl6pPr marL="2514600" indent="-228600" algn="l" rtl="0" eaLnBrk="0" fontAlgn="base" hangingPunct="0">
        <a:spcBef>
          <a:spcPct val="20000"/>
        </a:spcBef>
        <a:spcAft>
          <a:spcPct val="0"/>
        </a:spcAft>
        <a:buClr>
          <a:srgbClr val="FF0000"/>
        </a:buClr>
        <a:buChar char="»"/>
        <a:defRPr sz="2000">
          <a:solidFill>
            <a:schemeClr val="tx1"/>
          </a:solidFill>
          <a:latin typeface="Times New Roman" pitchFamily="18" charset="0"/>
        </a:defRPr>
      </a:lvl6pPr>
      <a:lvl7pPr marL="2971800" indent="-228600" algn="l" rtl="0" eaLnBrk="0" fontAlgn="base" hangingPunct="0">
        <a:spcBef>
          <a:spcPct val="20000"/>
        </a:spcBef>
        <a:spcAft>
          <a:spcPct val="0"/>
        </a:spcAft>
        <a:buClr>
          <a:srgbClr val="FF0000"/>
        </a:buClr>
        <a:buChar char="»"/>
        <a:defRPr sz="2000">
          <a:solidFill>
            <a:schemeClr val="tx1"/>
          </a:solidFill>
          <a:latin typeface="Times New Roman" pitchFamily="18" charset="0"/>
        </a:defRPr>
      </a:lvl7pPr>
      <a:lvl8pPr marL="3429000" indent="-228600" algn="l" rtl="0" eaLnBrk="0" fontAlgn="base" hangingPunct="0">
        <a:spcBef>
          <a:spcPct val="20000"/>
        </a:spcBef>
        <a:spcAft>
          <a:spcPct val="0"/>
        </a:spcAft>
        <a:buClr>
          <a:srgbClr val="FF0000"/>
        </a:buClr>
        <a:buChar char="»"/>
        <a:defRPr sz="2000">
          <a:solidFill>
            <a:schemeClr val="tx1"/>
          </a:solidFill>
          <a:latin typeface="Times New Roman" pitchFamily="18" charset="0"/>
        </a:defRPr>
      </a:lvl8pPr>
      <a:lvl9pPr marL="3886200" indent="-228600" algn="l" rtl="0" eaLnBrk="0" fontAlgn="base" hangingPunct="0">
        <a:spcBef>
          <a:spcPct val="20000"/>
        </a:spcBef>
        <a:spcAft>
          <a:spcPct val="0"/>
        </a:spcAft>
        <a:buClr>
          <a:srgbClr val="FF0000"/>
        </a:buClr>
        <a:buChar char="»"/>
        <a:defRPr sz="2000">
          <a:solidFill>
            <a:schemeClr val="tx1"/>
          </a:solidFill>
          <a:latin typeface="Times New Roman" pitchFamily="18"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slideLayout" Target="../slideLayouts/slideLayout7.xml"/><Relationship Id="rId7" Type="http://schemas.openxmlformats.org/officeDocument/2006/relationships/image" Target="../media/image2.png"/><Relationship Id="rId2" Type="http://schemas.openxmlformats.org/officeDocument/2006/relationships/audio" Target="file:///D:\Documents%20and%20Settings\&#28193;&#37096;&#39640;&#21496;\My%20Documents\&#21644;&#25991;&#12503;&#12524;&#12476;&#12531;&#36039;&#26009;\&#31354;&#20919;&#29105;&#20132;&#12398;&#33021;&#21147;&#22679;&#24375;&#12392;&#30465;&#12456;&#12493;&#38899;&#22768;\ACH01.wav" TargetMode="External"/><Relationship Id="rId1" Type="http://schemas.openxmlformats.org/officeDocument/2006/relationships/vmlDrawing" Target="../drawings/vmlDrawing1.vml"/><Relationship Id="rId6" Type="http://schemas.openxmlformats.org/officeDocument/2006/relationships/image" Target="../media/image1.png"/><Relationship Id="rId5" Type="http://schemas.openxmlformats.org/officeDocument/2006/relationships/oleObject" Target="../embeddings/oleObject1.bin"/><Relationship Id="rId4" Type="http://schemas.openxmlformats.org/officeDocument/2006/relationships/notesSlide" Target="../notesSlides/notesSlide1.xml"/><Relationship Id="rId9"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audio" Target="file:///D:\Documents%20and%20Settings\&#28193;&#37096;&#39640;&#21496;\My%20Documents\&#21644;&#25991;&#12503;&#12524;&#12476;&#12531;&#36039;&#26009;\&#31354;&#20919;&#29105;&#20132;&#12398;&#33021;&#21147;&#22679;&#24375;&#12392;&#30465;&#12456;&#12493;&#38899;&#22768;\ACH10.wav" TargetMode="External"/><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audio" Target="file:///D:\Documents%20and%20Settings\&#28193;&#37096;&#39640;&#21496;\My%20Documents\&#21644;&#25991;&#12503;&#12524;&#12476;&#12531;&#36039;&#26009;\&#31354;&#20919;&#29105;&#20132;&#12398;&#33021;&#21147;&#22679;&#24375;&#12392;&#30465;&#12456;&#12493;&#38899;&#22768;\ACH11.wav" TargetMode="External"/><Relationship Id="rId5" Type="http://schemas.openxmlformats.org/officeDocument/2006/relationships/image" Target="../media/image29.png"/><Relationship Id="rId4" Type="http://schemas.openxmlformats.org/officeDocument/2006/relationships/image" Target="../media/image28.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audio" Target="file:///D:\Documents%20and%20Settings\&#28193;&#37096;&#39640;&#21496;\My%20Documents\&#21644;&#25991;&#12503;&#12524;&#12476;&#12531;&#36039;&#26009;\&#31354;&#20919;&#29105;&#20132;&#12398;&#33021;&#21147;&#22679;&#24375;&#12392;&#30465;&#12456;&#12493;&#38899;&#22768;\ACH12.wav" TargetMode="External"/><Relationship Id="rId4" Type="http://schemas.openxmlformats.org/officeDocument/2006/relationships/image" Target="../media/image30.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audio" Target="file:///D:\Documents%20and%20Settings\&#28193;&#37096;&#39640;&#21496;\My%20Documents\&#21644;&#25991;&#12503;&#12524;&#12476;&#12531;&#36039;&#26009;\&#31354;&#20919;&#29105;&#20132;&#12398;&#33021;&#21147;&#22679;&#24375;&#12392;&#30465;&#12456;&#12493;&#38899;&#22768;\ACH13.wav" TargetMode="External"/><Relationship Id="rId5" Type="http://schemas.openxmlformats.org/officeDocument/2006/relationships/image" Target="../media/image32.png"/><Relationship Id="rId4" Type="http://schemas.openxmlformats.org/officeDocument/2006/relationships/image" Target="../media/image31.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2.xml"/><Relationship Id="rId1" Type="http://schemas.openxmlformats.org/officeDocument/2006/relationships/audio" Target="file:///D:\Documents%20and%20Settings\&#28193;&#37096;&#39640;&#21496;\My%20Documents\&#21644;&#25991;&#12503;&#12524;&#12476;&#12531;&#36039;&#26009;\&#31354;&#20919;&#29105;&#20132;&#12398;&#33021;&#21147;&#22679;&#24375;&#12392;&#30465;&#12456;&#12493;&#38899;&#22768;\ACH14.wav" TargetMode="External"/><Relationship Id="rId6" Type="http://schemas.openxmlformats.org/officeDocument/2006/relationships/image" Target="../media/image35.png"/><Relationship Id="rId5" Type="http://schemas.openxmlformats.org/officeDocument/2006/relationships/image" Target="../media/image34.wmf"/><Relationship Id="rId4" Type="http://schemas.openxmlformats.org/officeDocument/2006/relationships/image" Target="../media/image33.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2.xml"/><Relationship Id="rId1" Type="http://schemas.openxmlformats.org/officeDocument/2006/relationships/audio" Target="file:///D:\Documents%20and%20Settings\&#28193;&#37096;&#39640;&#21496;\My%20Documents\&#21644;&#25991;&#12503;&#12524;&#12476;&#12531;&#36039;&#26009;\&#31354;&#20919;&#29105;&#20132;&#12398;&#33021;&#21147;&#22679;&#24375;&#12392;&#30465;&#12456;&#12493;&#38899;&#22768;\ACH15.wav" TargetMode="External"/><Relationship Id="rId4" Type="http://schemas.openxmlformats.org/officeDocument/2006/relationships/image" Target="../media/image36.png"/></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slideLayout" Target="../slideLayouts/slideLayout7.xml"/><Relationship Id="rId7" Type="http://schemas.openxmlformats.org/officeDocument/2006/relationships/image" Target="../media/image39.jpeg"/><Relationship Id="rId2" Type="http://schemas.openxmlformats.org/officeDocument/2006/relationships/audio" Target="file:///D:\Documents%20and%20Settings\&#28193;&#37096;&#39640;&#21496;\My%20Documents\&#21644;&#25991;&#12503;&#12524;&#12476;&#12531;&#36039;&#26009;\&#31354;&#20919;&#29105;&#20132;&#12398;&#33021;&#21147;&#22679;&#24375;&#12392;&#30465;&#12456;&#12493;&#38899;&#22768;\ACH16.wav" TargetMode="External"/><Relationship Id="rId1" Type="http://schemas.openxmlformats.org/officeDocument/2006/relationships/vmlDrawing" Target="../drawings/vmlDrawing2.vml"/><Relationship Id="rId6" Type="http://schemas.openxmlformats.org/officeDocument/2006/relationships/image" Target="../media/image38.jpeg"/><Relationship Id="rId5" Type="http://schemas.openxmlformats.org/officeDocument/2006/relationships/image" Target="../media/image37.jpeg"/><Relationship Id="rId10" Type="http://schemas.openxmlformats.org/officeDocument/2006/relationships/image" Target="../media/image40.png"/><Relationship Id="rId4" Type="http://schemas.openxmlformats.org/officeDocument/2006/relationships/notesSlide" Target="../notesSlides/notesSlide16.xml"/><Relationship Id="rId9"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audio" Target="file:///D:\Documents%20and%20Settings\&#28193;&#37096;&#39640;&#21496;\My%20Documents\&#21644;&#25991;&#12503;&#12524;&#12476;&#12531;&#36039;&#26009;\&#31354;&#20919;&#29105;&#20132;&#12398;&#33021;&#21147;&#22679;&#24375;&#12392;&#30465;&#12456;&#12493;&#38899;&#22768;\ACH17.wav" TargetMode="External"/><Relationship Id="rId5" Type="http://schemas.openxmlformats.org/officeDocument/2006/relationships/image" Target="../media/image42.png"/><Relationship Id="rId4" Type="http://schemas.openxmlformats.org/officeDocument/2006/relationships/image" Target="../media/image41.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audio" Target="file:///D:\Documents%20and%20Settings\&#28193;&#37096;&#39640;&#21496;\My%20Documents\&#21644;&#25991;&#12503;&#12524;&#12476;&#12531;&#36039;&#26009;\&#31354;&#20919;&#29105;&#20132;&#12398;&#33021;&#21147;&#22679;&#24375;&#12392;&#30465;&#12456;&#12493;&#38899;&#22768;\ACH18.wav" TargetMode="External"/><Relationship Id="rId4" Type="http://schemas.openxmlformats.org/officeDocument/2006/relationships/image" Target="../media/image43.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audio" Target="file:///D:\Documents%20and%20Settings\&#28193;&#37096;&#39640;&#21496;\My%20Documents\&#21644;&#25991;&#12503;&#12524;&#12476;&#12531;&#36039;&#26009;\&#31354;&#20919;&#29105;&#20132;&#12398;&#33021;&#21147;&#22679;&#24375;&#12392;&#30465;&#12456;&#12493;&#38899;&#22768;\ACH19.wav" TargetMode="External"/><Relationship Id="rId5" Type="http://schemas.openxmlformats.org/officeDocument/2006/relationships/image" Target="../media/image45.png"/><Relationship Id="rId4" Type="http://schemas.openxmlformats.org/officeDocument/2006/relationships/image" Target="../media/image44.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audio" Target="file:///D:\Documents%20and%20Settings\&#28193;&#37096;&#39640;&#21496;\My%20Documents\&#21644;&#25991;&#12503;&#12524;&#12476;&#12531;&#36039;&#26009;\&#31354;&#20919;&#29105;&#20132;&#12398;&#33021;&#21147;&#22679;&#24375;&#12392;&#30465;&#12456;&#12493;&#38899;&#22768;\ACH02.wav" TargetMode="External"/><Relationship Id="rId5" Type="http://schemas.openxmlformats.org/officeDocument/2006/relationships/image" Target="../media/image6.pn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audio" Target="file:///D:\Documents%20and%20Settings\&#28193;&#37096;&#39640;&#21496;\My%20Documents\&#21644;&#25991;&#12503;&#12524;&#12476;&#12531;&#36039;&#26009;\&#31354;&#20919;&#29105;&#20132;&#12398;&#33021;&#21147;&#22679;&#24375;&#12392;&#30465;&#12456;&#12493;&#38899;&#22768;\ACH20.wav" TargetMode="External"/><Relationship Id="rId5" Type="http://schemas.openxmlformats.org/officeDocument/2006/relationships/image" Target="../media/image47.png"/><Relationship Id="rId4" Type="http://schemas.openxmlformats.org/officeDocument/2006/relationships/image" Target="../media/image46.jpe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audio" Target="file:///D:\Documents%20and%20Settings\&#28193;&#37096;&#39640;&#21496;\My%20Documents\&#21644;&#25991;&#12503;&#12524;&#12476;&#12531;&#36039;&#26009;\&#31354;&#20919;&#29105;&#20132;&#12398;&#33021;&#21147;&#22679;&#24375;&#12392;&#30465;&#12456;&#12493;&#38899;&#22768;\ACH21.wav" TargetMode="External"/><Relationship Id="rId4" Type="http://schemas.openxmlformats.org/officeDocument/2006/relationships/image" Target="../media/image48.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audio" Target="file:///D:\Documents%20and%20Settings\&#28193;&#37096;&#39640;&#21496;\My%20Documents\&#21644;&#25991;&#12503;&#12524;&#12476;&#12531;&#36039;&#26009;\&#31354;&#20919;&#29105;&#20132;&#12398;&#33021;&#21147;&#22679;&#24375;&#12392;&#30465;&#12456;&#12493;&#38899;&#22768;\ACH22.wav" TargetMode="External"/><Relationship Id="rId5" Type="http://schemas.openxmlformats.org/officeDocument/2006/relationships/image" Target="../media/image50.png"/><Relationship Id="rId4" Type="http://schemas.openxmlformats.org/officeDocument/2006/relationships/image" Target="../media/image49.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audio" Target="file:///D:\Documents%20and%20Settings\&#28193;&#37096;&#39640;&#21496;\My%20Documents\&#21644;&#25991;&#12503;&#12524;&#12476;&#12531;&#36039;&#26009;\&#31354;&#20919;&#29105;&#20132;&#12398;&#33021;&#21147;&#22679;&#24375;&#12392;&#30465;&#12456;&#12493;&#38899;&#22768;\ACH23.wav" TargetMode="Externa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54.png"/><Relationship Id="rId2" Type="http://schemas.openxmlformats.org/officeDocument/2006/relationships/audio" Target="file:///D:\Documents%20and%20Settings\&#28193;&#37096;&#39640;&#21496;\My%20Documents\&#21644;&#25991;&#12503;&#12524;&#12476;&#12531;&#36039;&#26009;\&#31354;&#20919;&#29105;&#20132;&#12398;&#33021;&#21147;&#22679;&#24375;&#12392;&#30465;&#12456;&#12493;&#38899;&#22768;\ACH24.wav" TargetMode="External"/><Relationship Id="rId1" Type="http://schemas.openxmlformats.org/officeDocument/2006/relationships/vmlDrawing" Target="../drawings/vmlDrawing3.vml"/><Relationship Id="rId6" Type="http://schemas.openxmlformats.org/officeDocument/2006/relationships/image" Target="../media/image1.png"/><Relationship Id="rId5" Type="http://schemas.openxmlformats.org/officeDocument/2006/relationships/oleObject" Target="../embeddings/oleObject3.bin"/><Relationship Id="rId4"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8" Type="http://schemas.openxmlformats.org/officeDocument/2006/relationships/image" Target="../media/image56.emf"/><Relationship Id="rId3" Type="http://schemas.openxmlformats.org/officeDocument/2006/relationships/slideLayout" Target="../slideLayouts/slideLayout7.xml"/><Relationship Id="rId7" Type="http://schemas.openxmlformats.org/officeDocument/2006/relationships/image" Target="../media/image1.png"/><Relationship Id="rId2" Type="http://schemas.openxmlformats.org/officeDocument/2006/relationships/audio" Target="file:///D:\Documents%20and%20Settings\&#28193;&#37096;&#39640;&#21496;\My%20Documents\&#21644;&#25991;&#12503;&#12524;&#12476;&#12531;&#36039;&#26009;\&#31354;&#20919;&#29105;&#20132;&#12398;&#33021;&#21147;&#22679;&#24375;&#12392;&#30465;&#12456;&#12493;&#38899;&#22768;\ACH25.wav" TargetMode="External"/><Relationship Id="rId1" Type="http://schemas.openxmlformats.org/officeDocument/2006/relationships/vmlDrawing" Target="../drawings/vmlDrawing4.vml"/><Relationship Id="rId6" Type="http://schemas.openxmlformats.org/officeDocument/2006/relationships/oleObject" Target="../embeddings/oleObject4.bin"/><Relationship Id="rId5" Type="http://schemas.openxmlformats.org/officeDocument/2006/relationships/image" Target="../media/image55.emf"/><Relationship Id="rId4" Type="http://schemas.openxmlformats.org/officeDocument/2006/relationships/notesSlide" Target="../notesSlides/notesSlide25.xml"/><Relationship Id="rId9" Type="http://schemas.openxmlformats.org/officeDocument/2006/relationships/image" Target="../media/image57.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audio" Target="file:///D:\Documents%20and%20Settings\&#28193;&#37096;&#39640;&#21496;\My%20Documents\&#21644;&#25991;&#12503;&#12524;&#12476;&#12531;&#36039;&#26009;\&#31354;&#20919;&#29105;&#20132;&#12398;&#33021;&#21147;&#22679;&#24375;&#12392;&#30465;&#12456;&#12493;&#38899;&#22768;\ACH26.wav" TargetMode="External"/><Relationship Id="rId4" Type="http://schemas.openxmlformats.org/officeDocument/2006/relationships/image" Target="../media/image58.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audio" Target="file:///D:\Documents%20and%20Settings\&#28193;&#37096;&#39640;&#21496;\My%20Documents\&#21644;&#25991;&#12503;&#12524;&#12476;&#12531;&#36039;&#26009;\&#31354;&#20919;&#29105;&#20132;&#12398;&#33021;&#21147;&#22679;&#24375;&#12392;&#30465;&#12456;&#12493;&#38899;&#22768;\ACH27.wav" TargetMode="External"/><Relationship Id="rId4" Type="http://schemas.openxmlformats.org/officeDocument/2006/relationships/image" Target="../media/image59.png"/></Relationships>
</file>

<file path=ppt/slides/_rels/slide28.xml.rels><?xml version="1.0" encoding="UTF-8" standalone="yes"?>
<Relationships xmlns="http://schemas.openxmlformats.org/package/2006/relationships"><Relationship Id="rId8" Type="http://schemas.openxmlformats.org/officeDocument/2006/relationships/image" Target="../media/image60.jpeg"/><Relationship Id="rId3" Type="http://schemas.openxmlformats.org/officeDocument/2006/relationships/slideLayout" Target="../slideLayouts/slideLayout2.xml"/><Relationship Id="rId7" Type="http://schemas.openxmlformats.org/officeDocument/2006/relationships/image" Target="../media/image1.png"/><Relationship Id="rId2" Type="http://schemas.openxmlformats.org/officeDocument/2006/relationships/audio" Target="file:///D:\Documents%20and%20Settings\&#28193;&#37096;&#39640;&#21496;\My%20Documents\&#21644;&#25991;&#12503;&#12524;&#12476;&#12531;&#36039;&#26009;\&#31354;&#20919;&#29105;&#20132;&#12398;&#33021;&#21147;&#22679;&#24375;&#12392;&#30465;&#12456;&#12493;&#38899;&#22768;\ACH28.wav" TargetMode="External"/><Relationship Id="rId1" Type="http://schemas.openxmlformats.org/officeDocument/2006/relationships/vmlDrawing" Target="../drawings/vmlDrawing5.vml"/><Relationship Id="rId6" Type="http://schemas.openxmlformats.org/officeDocument/2006/relationships/oleObject" Target="../embeddings/oleObject5.bin"/><Relationship Id="rId5" Type="http://schemas.openxmlformats.org/officeDocument/2006/relationships/image" Target="../media/image2.png"/><Relationship Id="rId4" Type="http://schemas.openxmlformats.org/officeDocument/2006/relationships/notesSlide" Target="../notesSlides/notesSlide28.xml"/><Relationship Id="rId9" Type="http://schemas.openxmlformats.org/officeDocument/2006/relationships/image" Target="../media/image43.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audio" Target="file:///D:\Documents%20and%20Settings\&#28193;&#37096;&#39640;&#21496;\My%20Documents\&#21644;&#25991;&#12503;&#12524;&#12476;&#12531;&#36039;&#26009;\&#31354;&#20919;&#29105;&#20132;&#12398;&#33021;&#21147;&#22679;&#24375;&#12392;&#30465;&#12456;&#12493;&#38899;&#22768;\ACH03.wav" TargetMode="External"/><Relationship Id="rId5" Type="http://schemas.openxmlformats.org/officeDocument/2006/relationships/image" Target="../media/image8.pn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notesSlide" Target="../notesSlides/notesSlide4.xml"/><Relationship Id="rId7" Type="http://schemas.openxmlformats.org/officeDocument/2006/relationships/image" Target="../media/image12.jpeg"/><Relationship Id="rId12" Type="http://schemas.openxmlformats.org/officeDocument/2006/relationships/image" Target="../media/image17.png"/><Relationship Id="rId2" Type="http://schemas.openxmlformats.org/officeDocument/2006/relationships/slideLayout" Target="../slideLayouts/slideLayout2.xml"/><Relationship Id="rId1" Type="http://schemas.openxmlformats.org/officeDocument/2006/relationships/audio" Target="file:///D:\Documents%20and%20Settings\&#28193;&#37096;&#39640;&#21496;\My%20Documents\&#21644;&#25991;&#12503;&#12524;&#12476;&#12531;&#36039;&#26009;\&#31354;&#20919;&#29105;&#20132;&#12398;&#33021;&#21147;&#22679;&#24375;&#12392;&#30465;&#12456;&#12493;&#38899;&#22768;\ACH04.wav" TargetMode="External"/><Relationship Id="rId6" Type="http://schemas.openxmlformats.org/officeDocument/2006/relationships/image" Target="../media/image11.jpeg"/><Relationship Id="rId11" Type="http://schemas.openxmlformats.org/officeDocument/2006/relationships/image" Target="../media/image16.jpeg"/><Relationship Id="rId5" Type="http://schemas.openxmlformats.org/officeDocument/2006/relationships/image" Target="../media/image10.jpeg"/><Relationship Id="rId10" Type="http://schemas.openxmlformats.org/officeDocument/2006/relationships/image" Target="../media/image15.png"/><Relationship Id="rId4" Type="http://schemas.openxmlformats.org/officeDocument/2006/relationships/image" Target="../media/image9.jpeg"/><Relationship Id="rId9" Type="http://schemas.openxmlformats.org/officeDocument/2006/relationships/image" Target="../media/image14.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audio" Target="file:///D:\Documents%20and%20Settings\&#28193;&#37096;&#39640;&#21496;\My%20Documents\&#21644;&#25991;&#12503;&#12524;&#12476;&#12531;&#36039;&#26009;\&#31354;&#20919;&#29105;&#20132;&#12398;&#33021;&#21147;&#22679;&#24375;&#12392;&#30465;&#12456;&#12493;&#38899;&#22768;\ACH05.wav" TargetMode="External"/><Relationship Id="rId5" Type="http://schemas.openxmlformats.org/officeDocument/2006/relationships/image" Target="../media/image19.png"/><Relationship Id="rId4" Type="http://schemas.openxmlformats.org/officeDocument/2006/relationships/image" Target="../media/image18.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audio" Target="file:///D:\Documents%20and%20Settings\&#28193;&#37096;&#39640;&#21496;\My%20Documents\&#21644;&#25991;&#12503;&#12524;&#12476;&#12531;&#36039;&#26009;\&#31354;&#20919;&#29105;&#20132;&#12398;&#33021;&#21147;&#22679;&#24375;&#12392;&#30465;&#12456;&#12493;&#38899;&#22768;\ACH06.wav" TargetMode="External"/><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audio" Target="file:///D:\Documents%20and%20Settings\&#28193;&#37096;&#39640;&#21496;\My%20Documents\&#21644;&#25991;&#12503;&#12524;&#12476;&#12531;&#36039;&#26009;\&#31354;&#20919;&#29105;&#20132;&#12398;&#33021;&#21147;&#22679;&#24375;&#12392;&#30465;&#12456;&#12493;&#38899;&#22768;\ACH07.wav" TargetMode="External"/><Relationship Id="rId5" Type="http://schemas.openxmlformats.org/officeDocument/2006/relationships/image" Target="../media/image22.png"/><Relationship Id="rId4" Type="http://schemas.openxmlformats.org/officeDocument/2006/relationships/image" Target="../media/image21.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audio" Target="file:///D:\Documents%20and%20Settings\&#28193;&#37096;&#39640;&#21496;\My%20Documents\&#21644;&#25991;&#12503;&#12524;&#12476;&#12531;&#36039;&#26009;\&#31354;&#20919;&#29105;&#20132;&#12398;&#33021;&#21147;&#22679;&#24375;&#12392;&#30465;&#12456;&#12493;&#38899;&#22768;\ACH08.wav" TargetMode="External"/><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2.xml"/><Relationship Id="rId1" Type="http://schemas.openxmlformats.org/officeDocument/2006/relationships/audio" Target="file:///D:\Documents%20and%20Settings\&#28193;&#37096;&#39640;&#21496;\My%20Documents\&#21644;&#25991;&#12503;&#12524;&#12476;&#12531;&#36039;&#26009;\&#31354;&#20919;&#29105;&#20132;&#12398;&#33021;&#21147;&#22679;&#24375;&#12392;&#30465;&#12456;&#12493;&#38899;&#22768;\ACH09.wav" TargetMode="External"/><Relationship Id="rId6" Type="http://schemas.openxmlformats.org/officeDocument/2006/relationships/image" Target="../media/image26.png"/><Relationship Id="rId5" Type="http://schemas.openxmlformats.org/officeDocument/2006/relationships/image" Target="../media/image25.jpeg"/><Relationship Id="rId4" Type="http://schemas.openxmlformats.org/officeDocument/2006/relationships/image" Target="../media/image2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ext Box 5"/>
          <p:cNvSpPr txBox="1">
            <a:spLocks noChangeArrowheads="1"/>
          </p:cNvSpPr>
          <p:nvPr/>
        </p:nvSpPr>
        <p:spPr bwMode="auto">
          <a:xfrm>
            <a:off x="727075" y="4203700"/>
            <a:ext cx="7207250" cy="644525"/>
          </a:xfrm>
          <a:prstGeom prst="rect">
            <a:avLst/>
          </a:prstGeom>
          <a:noFill/>
          <a:ln w="9525">
            <a:noFill/>
            <a:miter lim="800000"/>
            <a:headEnd/>
            <a:tailEnd/>
          </a:ln>
        </p:spPr>
        <p:txBody>
          <a:bodyPr>
            <a:spAutoFit/>
          </a:bodyPr>
          <a:lstStyle/>
          <a:p>
            <a:pPr algn="ctr">
              <a:lnSpc>
                <a:spcPct val="110000"/>
              </a:lnSpc>
            </a:pPr>
            <a:endParaRPr lang="en-US" sz="3600" dirty="0">
              <a:latin typeface="Tahoma" pitchFamily="34" charset="0"/>
            </a:endParaRPr>
          </a:p>
        </p:txBody>
      </p:sp>
      <p:sp>
        <p:nvSpPr>
          <p:cNvPr id="1028" name="Text Box 16"/>
          <p:cNvSpPr txBox="1">
            <a:spLocks noChangeArrowheads="1"/>
          </p:cNvSpPr>
          <p:nvPr/>
        </p:nvSpPr>
        <p:spPr bwMode="auto">
          <a:xfrm>
            <a:off x="944563" y="4322763"/>
            <a:ext cx="7267575" cy="396875"/>
          </a:xfrm>
          <a:prstGeom prst="rect">
            <a:avLst/>
          </a:prstGeom>
          <a:noFill/>
          <a:ln w="9525">
            <a:noFill/>
            <a:miter lim="800000"/>
            <a:headEnd/>
            <a:tailEnd/>
          </a:ln>
        </p:spPr>
        <p:txBody>
          <a:bodyPr>
            <a:spAutoFit/>
          </a:bodyPr>
          <a:lstStyle/>
          <a:p>
            <a:endParaRPr lang="en-US" dirty="0"/>
          </a:p>
        </p:txBody>
      </p:sp>
      <p:graphicFrame>
        <p:nvGraphicFramePr>
          <p:cNvPr id="1026" name="Object 19"/>
          <p:cNvGraphicFramePr>
            <a:graphicFrameLocks noChangeAspect="1"/>
          </p:cNvGraphicFramePr>
          <p:nvPr/>
        </p:nvGraphicFramePr>
        <p:xfrm>
          <a:off x="561975" y="5640388"/>
          <a:ext cx="1566863" cy="760412"/>
        </p:xfrm>
        <a:graphic>
          <a:graphicData uri="http://schemas.openxmlformats.org/presentationml/2006/ole">
            <mc:AlternateContent xmlns:mc="http://schemas.openxmlformats.org/markup-compatibility/2006">
              <mc:Choice xmlns:v="urn:schemas-microsoft-com:vml" Requires="v">
                <p:oleObj spid="_x0000_s1027" name="Photo Editor Photo" r:id="rId5" imgW="2142857" imgH="1038370" progId="">
                  <p:embed/>
                </p:oleObj>
              </mc:Choice>
              <mc:Fallback>
                <p:oleObj name="Photo Editor Photo" r:id="rId5" imgW="2142857" imgH="1038370" progId="">
                  <p:embed/>
                  <p:pic>
                    <p:nvPicPr>
                      <p:cNvPr id="0" name="Object 19"/>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61975" y="5640388"/>
                        <a:ext cx="1566863" cy="760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029" name="Picture 20" descr="cal gavin medium"/>
          <p:cNvPicPr>
            <a:picLocks noChangeAspect="1" noChangeArrowheads="1"/>
          </p:cNvPicPr>
          <p:nvPr/>
        </p:nvPicPr>
        <p:blipFill>
          <a:blip r:embed="rId7" cstate="print"/>
          <a:srcRect/>
          <a:stretch>
            <a:fillRect/>
          </a:stretch>
        </p:blipFill>
        <p:spPr bwMode="auto">
          <a:xfrm>
            <a:off x="6064250" y="5532438"/>
            <a:ext cx="2779713" cy="765175"/>
          </a:xfrm>
          <a:prstGeom prst="rect">
            <a:avLst/>
          </a:prstGeom>
          <a:noFill/>
          <a:ln w="9525">
            <a:noFill/>
            <a:miter lim="800000"/>
            <a:headEnd/>
            <a:tailEnd/>
          </a:ln>
        </p:spPr>
      </p:pic>
      <p:pic>
        <p:nvPicPr>
          <p:cNvPr id="1030" name="Picture 22" descr="PRO-22"/>
          <p:cNvPicPr>
            <a:picLocks noChangeAspect="1" noChangeArrowheads="1"/>
          </p:cNvPicPr>
          <p:nvPr/>
        </p:nvPicPr>
        <p:blipFill>
          <a:blip r:embed="rId8" cstate="print"/>
          <a:srcRect/>
          <a:stretch>
            <a:fillRect/>
          </a:stretch>
        </p:blipFill>
        <p:spPr bwMode="auto">
          <a:xfrm>
            <a:off x="0" y="0"/>
            <a:ext cx="9144000" cy="3311525"/>
          </a:xfrm>
          <a:prstGeom prst="rect">
            <a:avLst/>
          </a:prstGeom>
          <a:noFill/>
          <a:ln w="9525">
            <a:noFill/>
            <a:miter lim="800000"/>
            <a:headEnd/>
            <a:tailEnd/>
          </a:ln>
        </p:spPr>
      </p:pic>
      <p:sp>
        <p:nvSpPr>
          <p:cNvPr id="1031" name="Rectangle 7"/>
          <p:cNvSpPr>
            <a:spLocks noChangeArrowheads="1"/>
          </p:cNvSpPr>
          <p:nvPr/>
        </p:nvSpPr>
        <p:spPr bwMode="auto">
          <a:xfrm>
            <a:off x="893852" y="3497263"/>
            <a:ext cx="7469312" cy="1483483"/>
          </a:xfrm>
          <a:prstGeom prst="rect">
            <a:avLst/>
          </a:prstGeom>
          <a:noFill/>
          <a:ln w="9525">
            <a:noFill/>
            <a:miter lim="800000"/>
            <a:headEnd/>
            <a:tailEnd/>
          </a:ln>
        </p:spPr>
        <p:txBody>
          <a:bodyPr wrap="square">
            <a:spAutoFit/>
          </a:bodyPr>
          <a:lstStyle/>
          <a:p>
            <a:pPr algn="ctr">
              <a:spcBef>
                <a:spcPct val="30000"/>
              </a:spcBef>
              <a:defRPr/>
            </a:pPr>
            <a:r>
              <a:rPr lang="ja-JP" altLang="en-US" sz="2800" dirty="0" smtClean="0"/>
              <a:t>空冷式熱交換器における</a:t>
            </a:r>
            <a:endParaRPr lang="en-US" altLang="ja-JP" sz="2800" dirty="0" smtClean="0"/>
          </a:p>
          <a:p>
            <a:pPr algn="ctr">
              <a:spcBef>
                <a:spcPct val="30000"/>
              </a:spcBef>
              <a:defRPr/>
            </a:pPr>
            <a:r>
              <a:rPr lang="ja-JP" altLang="en-US" sz="2800" dirty="0" smtClean="0"/>
              <a:t>能力増強と省エネの実例</a:t>
            </a:r>
            <a:endParaRPr lang="en-US" altLang="ja-JP" sz="2800" dirty="0" smtClean="0"/>
          </a:p>
          <a:p>
            <a:pPr algn="ctr">
              <a:spcBef>
                <a:spcPct val="30000"/>
              </a:spcBef>
              <a:defRPr/>
            </a:pPr>
            <a:endParaRPr lang="en-US" altLang="ja-JP" dirty="0" smtClean="0"/>
          </a:p>
        </p:txBody>
      </p:sp>
      <p:pic>
        <p:nvPicPr>
          <p:cNvPr id="9" name="ACH01.wav">
            <a:hlinkClick r:id="" action="ppaction://media"/>
          </p:cNvPr>
          <p:cNvPicPr>
            <a:picLocks noRot="1" noChangeAspect="1"/>
          </p:cNvPicPr>
          <p:nvPr>
            <a:audioFile r:link="rId2"/>
          </p:nvPr>
        </p:nvPicPr>
        <p:blipFill>
          <a:blip r:embed="rId9" cstate="print"/>
          <a:stretch>
            <a:fillRect/>
          </a:stretch>
        </p:blipFill>
        <p:spPr>
          <a:xfrm>
            <a:off x="4419600" y="3276600"/>
            <a:ext cx="304800" cy="304800"/>
          </a:xfrm>
          <a:prstGeom prst="rect">
            <a:avLst/>
          </a:prstGeom>
        </p:spPr>
      </p:pic>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2770"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9"/>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152400" y="241300"/>
            <a:ext cx="8839200" cy="685800"/>
          </a:xfrm>
        </p:spPr>
        <p:txBody>
          <a:bodyPr/>
          <a:lstStyle/>
          <a:p>
            <a:r>
              <a:rPr kumimoji="1" lang="ja-JP" altLang="en-US" sz="3600" dirty="0" smtClean="0"/>
              <a:t>③望ましい最適解を得るために</a:t>
            </a:r>
            <a:endParaRPr kumimoji="1" lang="en-US" altLang="ja-JP" sz="3600" dirty="0" smtClean="0"/>
          </a:p>
        </p:txBody>
      </p:sp>
      <p:grpSp>
        <p:nvGrpSpPr>
          <p:cNvPr id="21507" name="Group 22"/>
          <p:cNvGrpSpPr>
            <a:grpSpLocks/>
          </p:cNvGrpSpPr>
          <p:nvPr/>
        </p:nvGrpSpPr>
        <p:grpSpPr bwMode="auto">
          <a:xfrm>
            <a:off x="2992438" y="2238375"/>
            <a:ext cx="3073400" cy="3017838"/>
            <a:chOff x="2261" y="1660"/>
            <a:chExt cx="1512" cy="1389"/>
          </a:xfrm>
        </p:grpSpPr>
        <p:sp>
          <p:nvSpPr>
            <p:cNvPr id="21517" name="AutoShape 4"/>
            <p:cNvSpPr>
              <a:spLocks noChangeArrowheads="1"/>
            </p:cNvSpPr>
            <p:nvPr/>
          </p:nvSpPr>
          <p:spPr bwMode="auto">
            <a:xfrm flipV="1">
              <a:off x="2384" y="1796"/>
              <a:ext cx="1317" cy="224"/>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494 w 21600"/>
                <a:gd name="T13" fmla="*/ 4532 h 21600"/>
                <a:gd name="T14" fmla="*/ 17106 w 21600"/>
                <a:gd name="T15" fmla="*/ 17068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noFill/>
            <a:ln w="50800" algn="ctr">
              <a:solidFill>
                <a:srgbClr val="3366FF"/>
              </a:solidFill>
              <a:miter lim="800000"/>
              <a:headEnd type="none" w="sm" len="sm"/>
              <a:tailEnd type="none" w="sm" len="sm"/>
            </a:ln>
          </p:spPr>
          <p:txBody>
            <a:bodyPr wrap="none" anchor="ctr"/>
            <a:lstStyle/>
            <a:p>
              <a:endParaRPr lang="en-US"/>
            </a:p>
          </p:txBody>
        </p:sp>
        <p:sp>
          <p:nvSpPr>
            <p:cNvPr id="21518" name="Rectangle 5"/>
            <p:cNvSpPr>
              <a:spLocks noChangeArrowheads="1"/>
            </p:cNvSpPr>
            <p:nvPr/>
          </p:nvSpPr>
          <p:spPr bwMode="auto">
            <a:xfrm flipV="1">
              <a:off x="2712" y="1660"/>
              <a:ext cx="664" cy="144"/>
            </a:xfrm>
            <a:prstGeom prst="rect">
              <a:avLst/>
            </a:prstGeom>
            <a:noFill/>
            <a:ln w="50800" algn="ctr">
              <a:solidFill>
                <a:srgbClr val="3366FF"/>
              </a:solidFill>
              <a:miter lim="800000"/>
              <a:headEnd type="none" w="sm" len="sm"/>
              <a:tailEnd type="none" w="sm" len="sm"/>
            </a:ln>
          </p:spPr>
          <p:txBody>
            <a:bodyPr wrap="none" anchor="ctr"/>
            <a:lstStyle/>
            <a:p>
              <a:endParaRPr lang="en-US"/>
            </a:p>
          </p:txBody>
        </p:sp>
        <p:sp>
          <p:nvSpPr>
            <p:cNvPr id="21519" name="Rectangle 6" descr="Light horizontal"/>
            <p:cNvSpPr>
              <a:spLocks noChangeArrowheads="1"/>
            </p:cNvSpPr>
            <p:nvPr/>
          </p:nvSpPr>
          <p:spPr bwMode="auto">
            <a:xfrm flipV="1">
              <a:off x="2344" y="2036"/>
              <a:ext cx="1392" cy="168"/>
            </a:xfrm>
            <a:prstGeom prst="rect">
              <a:avLst/>
            </a:prstGeom>
            <a:pattFill prst="ltHorz">
              <a:fgClr>
                <a:srgbClr val="3366FF"/>
              </a:fgClr>
              <a:bgClr>
                <a:schemeClr val="bg1"/>
              </a:bgClr>
            </a:pattFill>
            <a:ln w="50800" algn="ctr">
              <a:solidFill>
                <a:srgbClr val="3366FF"/>
              </a:solidFill>
              <a:miter lim="800000"/>
              <a:headEnd type="none" w="sm" len="sm"/>
              <a:tailEnd type="none" w="sm" len="sm"/>
            </a:ln>
          </p:spPr>
          <p:txBody>
            <a:bodyPr wrap="none" anchor="ctr"/>
            <a:lstStyle/>
            <a:p>
              <a:endParaRPr lang="en-US"/>
            </a:p>
          </p:txBody>
        </p:sp>
        <p:grpSp>
          <p:nvGrpSpPr>
            <p:cNvPr id="21520" name="Group 7"/>
            <p:cNvGrpSpPr>
              <a:grpSpLocks/>
            </p:cNvGrpSpPr>
            <p:nvPr/>
          </p:nvGrpSpPr>
          <p:grpSpPr bwMode="auto">
            <a:xfrm>
              <a:off x="2736" y="1711"/>
              <a:ext cx="615" cy="41"/>
              <a:chOff x="1308" y="2549"/>
              <a:chExt cx="1367" cy="63"/>
            </a:xfrm>
          </p:grpSpPr>
          <p:sp>
            <p:nvSpPr>
              <p:cNvPr id="21530" name="AutoShape 8"/>
              <p:cNvSpPr>
                <a:spLocks noChangeArrowheads="1"/>
              </p:cNvSpPr>
              <p:nvPr/>
            </p:nvSpPr>
            <p:spPr bwMode="auto">
              <a:xfrm rot="-5400000">
                <a:off x="2325" y="2263"/>
                <a:ext cx="63" cy="63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457 w 21600"/>
                  <a:gd name="T13" fmla="*/ 4517 h 21600"/>
                  <a:gd name="T14" fmla="*/ 17143 w 21600"/>
                  <a:gd name="T15" fmla="*/ 17117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noFill/>
              <a:ln w="19050" algn="ctr">
                <a:solidFill>
                  <a:srgbClr val="3366FF"/>
                </a:solidFill>
                <a:miter lim="800000"/>
                <a:headEnd type="none" w="sm" len="sm"/>
                <a:tailEnd type="none" w="sm" len="sm"/>
              </a:ln>
            </p:spPr>
            <p:txBody>
              <a:bodyPr wrap="none" anchor="ctr"/>
              <a:lstStyle/>
              <a:p>
                <a:endParaRPr lang="en-US"/>
              </a:p>
            </p:txBody>
          </p:sp>
          <p:sp>
            <p:nvSpPr>
              <p:cNvPr id="21531" name="AutoShape 9"/>
              <p:cNvSpPr>
                <a:spLocks noChangeArrowheads="1"/>
              </p:cNvSpPr>
              <p:nvPr/>
            </p:nvSpPr>
            <p:spPr bwMode="auto">
              <a:xfrm rot="5400000" flipH="1">
                <a:off x="1594" y="2263"/>
                <a:ext cx="63" cy="63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457 w 21600"/>
                  <a:gd name="T13" fmla="*/ 4517 h 21600"/>
                  <a:gd name="T14" fmla="*/ 17143 w 21600"/>
                  <a:gd name="T15" fmla="*/ 17117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noFill/>
              <a:ln w="19050" algn="ctr">
                <a:solidFill>
                  <a:srgbClr val="3366FF"/>
                </a:solidFill>
                <a:miter lim="800000"/>
                <a:headEnd type="none" w="sm" len="sm"/>
                <a:tailEnd type="none" w="sm" len="sm"/>
              </a:ln>
            </p:spPr>
            <p:txBody>
              <a:bodyPr wrap="none" anchor="ctr"/>
              <a:lstStyle/>
              <a:p>
                <a:endParaRPr lang="en-US"/>
              </a:p>
            </p:txBody>
          </p:sp>
          <p:sp>
            <p:nvSpPr>
              <p:cNvPr id="21532" name="Line 10"/>
              <p:cNvSpPr>
                <a:spLocks noChangeShapeType="1"/>
              </p:cNvSpPr>
              <p:nvPr/>
            </p:nvSpPr>
            <p:spPr bwMode="auto">
              <a:xfrm>
                <a:off x="1941" y="2577"/>
                <a:ext cx="93" cy="0"/>
              </a:xfrm>
              <a:prstGeom prst="line">
                <a:avLst/>
              </a:prstGeom>
              <a:noFill/>
              <a:ln w="25400">
                <a:solidFill>
                  <a:srgbClr val="3366FF"/>
                </a:solidFill>
                <a:round/>
                <a:headEnd type="none" w="sm" len="sm"/>
                <a:tailEnd type="none" w="sm" len="sm"/>
              </a:ln>
            </p:spPr>
            <p:txBody>
              <a:bodyPr/>
              <a:lstStyle/>
              <a:p>
                <a:endParaRPr lang="ja-JP" altLang="en-US"/>
              </a:p>
            </p:txBody>
          </p:sp>
        </p:grpSp>
        <p:sp>
          <p:nvSpPr>
            <p:cNvPr id="21521" name="Rectangle 13"/>
            <p:cNvSpPr>
              <a:spLocks noChangeArrowheads="1"/>
            </p:cNvSpPr>
            <p:nvPr/>
          </p:nvSpPr>
          <p:spPr bwMode="auto">
            <a:xfrm flipV="1">
              <a:off x="2261" y="2036"/>
              <a:ext cx="79" cy="168"/>
            </a:xfrm>
            <a:prstGeom prst="rect">
              <a:avLst/>
            </a:prstGeom>
            <a:noFill/>
            <a:ln w="50800" algn="ctr">
              <a:solidFill>
                <a:srgbClr val="3366FF"/>
              </a:solidFill>
              <a:miter lim="800000"/>
              <a:headEnd type="none" w="sm" len="sm"/>
              <a:tailEnd type="none" w="sm" len="sm"/>
            </a:ln>
          </p:spPr>
          <p:txBody>
            <a:bodyPr wrap="none" anchor="ctr"/>
            <a:lstStyle/>
            <a:p>
              <a:endParaRPr lang="en-US"/>
            </a:p>
          </p:txBody>
        </p:sp>
        <p:grpSp>
          <p:nvGrpSpPr>
            <p:cNvPr id="21522" name="Group 14"/>
            <p:cNvGrpSpPr>
              <a:grpSpLocks/>
            </p:cNvGrpSpPr>
            <p:nvPr/>
          </p:nvGrpSpPr>
          <p:grpSpPr bwMode="auto">
            <a:xfrm>
              <a:off x="2268" y="1966"/>
              <a:ext cx="69" cy="69"/>
              <a:chOff x="726" y="2598"/>
              <a:chExt cx="69" cy="69"/>
            </a:xfrm>
          </p:grpSpPr>
          <p:sp>
            <p:nvSpPr>
              <p:cNvPr id="21528" name="Line 15"/>
              <p:cNvSpPr>
                <a:spLocks noChangeShapeType="1"/>
              </p:cNvSpPr>
              <p:nvPr/>
            </p:nvSpPr>
            <p:spPr bwMode="auto">
              <a:xfrm flipV="1">
                <a:off x="761" y="2598"/>
                <a:ext cx="0" cy="69"/>
              </a:xfrm>
              <a:prstGeom prst="line">
                <a:avLst/>
              </a:prstGeom>
              <a:noFill/>
              <a:ln w="25400">
                <a:solidFill>
                  <a:srgbClr val="3366FF"/>
                </a:solidFill>
                <a:round/>
                <a:headEnd/>
                <a:tailEnd/>
              </a:ln>
            </p:spPr>
            <p:txBody>
              <a:bodyPr/>
              <a:lstStyle/>
              <a:p>
                <a:endParaRPr lang="ja-JP" altLang="en-US"/>
              </a:p>
            </p:txBody>
          </p:sp>
          <p:sp>
            <p:nvSpPr>
              <p:cNvPr id="21529" name="Line 16"/>
              <p:cNvSpPr>
                <a:spLocks noChangeShapeType="1"/>
              </p:cNvSpPr>
              <p:nvPr/>
            </p:nvSpPr>
            <p:spPr bwMode="auto">
              <a:xfrm rot="16200000" flipV="1">
                <a:off x="761" y="2564"/>
                <a:ext cx="0" cy="69"/>
              </a:xfrm>
              <a:prstGeom prst="line">
                <a:avLst/>
              </a:prstGeom>
              <a:noFill/>
              <a:ln w="25400">
                <a:solidFill>
                  <a:srgbClr val="3366FF"/>
                </a:solidFill>
                <a:round/>
                <a:headEnd/>
                <a:tailEnd/>
              </a:ln>
            </p:spPr>
            <p:txBody>
              <a:bodyPr/>
              <a:lstStyle/>
              <a:p>
                <a:endParaRPr lang="ja-JP" altLang="en-US"/>
              </a:p>
            </p:txBody>
          </p:sp>
        </p:grpSp>
        <p:grpSp>
          <p:nvGrpSpPr>
            <p:cNvPr id="21523" name="Group 17"/>
            <p:cNvGrpSpPr>
              <a:grpSpLocks/>
            </p:cNvGrpSpPr>
            <p:nvPr/>
          </p:nvGrpSpPr>
          <p:grpSpPr bwMode="auto">
            <a:xfrm flipV="1">
              <a:off x="2268" y="2214"/>
              <a:ext cx="69" cy="69"/>
              <a:chOff x="726" y="2598"/>
              <a:chExt cx="69" cy="69"/>
            </a:xfrm>
          </p:grpSpPr>
          <p:sp>
            <p:nvSpPr>
              <p:cNvPr id="21526" name="Line 18"/>
              <p:cNvSpPr>
                <a:spLocks noChangeShapeType="1"/>
              </p:cNvSpPr>
              <p:nvPr/>
            </p:nvSpPr>
            <p:spPr bwMode="auto">
              <a:xfrm flipV="1">
                <a:off x="761" y="2598"/>
                <a:ext cx="0" cy="69"/>
              </a:xfrm>
              <a:prstGeom prst="line">
                <a:avLst/>
              </a:prstGeom>
              <a:noFill/>
              <a:ln w="25400">
                <a:solidFill>
                  <a:srgbClr val="3366FF"/>
                </a:solidFill>
                <a:round/>
                <a:headEnd/>
                <a:tailEnd/>
              </a:ln>
            </p:spPr>
            <p:txBody>
              <a:bodyPr/>
              <a:lstStyle/>
              <a:p>
                <a:endParaRPr lang="ja-JP" altLang="en-US"/>
              </a:p>
            </p:txBody>
          </p:sp>
          <p:sp>
            <p:nvSpPr>
              <p:cNvPr id="21527" name="Line 19"/>
              <p:cNvSpPr>
                <a:spLocks noChangeShapeType="1"/>
              </p:cNvSpPr>
              <p:nvPr/>
            </p:nvSpPr>
            <p:spPr bwMode="auto">
              <a:xfrm rot="16200000" flipV="1">
                <a:off x="761" y="2564"/>
                <a:ext cx="0" cy="69"/>
              </a:xfrm>
              <a:prstGeom prst="line">
                <a:avLst/>
              </a:prstGeom>
              <a:noFill/>
              <a:ln w="25400">
                <a:solidFill>
                  <a:srgbClr val="3366FF"/>
                </a:solidFill>
                <a:round/>
                <a:headEnd/>
                <a:tailEnd/>
              </a:ln>
            </p:spPr>
            <p:txBody>
              <a:bodyPr/>
              <a:lstStyle/>
              <a:p>
                <a:endParaRPr lang="ja-JP" altLang="en-US"/>
              </a:p>
            </p:txBody>
          </p:sp>
        </p:grpSp>
        <p:sp>
          <p:nvSpPr>
            <p:cNvPr id="21524" name="Freeform 20"/>
            <p:cNvSpPr>
              <a:spLocks/>
            </p:cNvSpPr>
            <p:nvPr/>
          </p:nvSpPr>
          <p:spPr bwMode="auto">
            <a:xfrm>
              <a:off x="2307" y="2209"/>
              <a:ext cx="36" cy="840"/>
            </a:xfrm>
            <a:custGeom>
              <a:avLst/>
              <a:gdLst>
                <a:gd name="T0" fmla="*/ 36 w 36"/>
                <a:gd name="T1" fmla="*/ 0 h 840"/>
                <a:gd name="T2" fmla="*/ 36 w 36"/>
                <a:gd name="T3" fmla="*/ 840 h 840"/>
                <a:gd name="T4" fmla="*/ 0 w 36"/>
                <a:gd name="T5" fmla="*/ 840 h 840"/>
                <a:gd name="T6" fmla="*/ 0 60000 65536"/>
                <a:gd name="T7" fmla="*/ 0 60000 65536"/>
                <a:gd name="T8" fmla="*/ 0 60000 65536"/>
                <a:gd name="T9" fmla="*/ 0 w 36"/>
                <a:gd name="T10" fmla="*/ 0 h 840"/>
                <a:gd name="T11" fmla="*/ 36 w 36"/>
                <a:gd name="T12" fmla="*/ 840 h 840"/>
              </a:gdLst>
              <a:ahLst/>
              <a:cxnLst>
                <a:cxn ang="T6">
                  <a:pos x="T0" y="T1"/>
                </a:cxn>
                <a:cxn ang="T7">
                  <a:pos x="T2" y="T3"/>
                </a:cxn>
                <a:cxn ang="T8">
                  <a:pos x="T4" y="T5"/>
                </a:cxn>
              </a:cxnLst>
              <a:rect l="T9" t="T10" r="T11" b="T12"/>
              <a:pathLst>
                <a:path w="36" h="840">
                  <a:moveTo>
                    <a:pt x="36" y="0"/>
                  </a:moveTo>
                  <a:lnTo>
                    <a:pt x="36" y="840"/>
                  </a:lnTo>
                  <a:lnTo>
                    <a:pt x="0" y="840"/>
                  </a:lnTo>
                </a:path>
              </a:pathLst>
            </a:custGeom>
            <a:noFill/>
            <a:ln w="50800">
              <a:solidFill>
                <a:srgbClr val="3366FF"/>
              </a:solidFill>
              <a:round/>
              <a:headEnd/>
              <a:tailEnd/>
            </a:ln>
          </p:spPr>
          <p:txBody>
            <a:bodyPr/>
            <a:lstStyle/>
            <a:p>
              <a:endParaRPr lang="en-US"/>
            </a:p>
          </p:txBody>
        </p:sp>
        <p:sp>
          <p:nvSpPr>
            <p:cNvPr id="21525" name="Freeform 21"/>
            <p:cNvSpPr>
              <a:spLocks/>
            </p:cNvSpPr>
            <p:nvPr/>
          </p:nvSpPr>
          <p:spPr bwMode="auto">
            <a:xfrm flipH="1">
              <a:off x="3737" y="2209"/>
              <a:ext cx="36" cy="840"/>
            </a:xfrm>
            <a:custGeom>
              <a:avLst/>
              <a:gdLst>
                <a:gd name="T0" fmla="*/ 36 w 36"/>
                <a:gd name="T1" fmla="*/ 0 h 840"/>
                <a:gd name="T2" fmla="*/ 36 w 36"/>
                <a:gd name="T3" fmla="*/ 840 h 840"/>
                <a:gd name="T4" fmla="*/ 0 w 36"/>
                <a:gd name="T5" fmla="*/ 840 h 840"/>
                <a:gd name="T6" fmla="*/ 0 60000 65536"/>
                <a:gd name="T7" fmla="*/ 0 60000 65536"/>
                <a:gd name="T8" fmla="*/ 0 60000 65536"/>
                <a:gd name="T9" fmla="*/ 0 w 36"/>
                <a:gd name="T10" fmla="*/ 0 h 840"/>
                <a:gd name="T11" fmla="*/ 36 w 36"/>
                <a:gd name="T12" fmla="*/ 840 h 840"/>
              </a:gdLst>
              <a:ahLst/>
              <a:cxnLst>
                <a:cxn ang="T6">
                  <a:pos x="T0" y="T1"/>
                </a:cxn>
                <a:cxn ang="T7">
                  <a:pos x="T2" y="T3"/>
                </a:cxn>
                <a:cxn ang="T8">
                  <a:pos x="T4" y="T5"/>
                </a:cxn>
              </a:cxnLst>
              <a:rect l="T9" t="T10" r="T11" b="T12"/>
              <a:pathLst>
                <a:path w="36" h="840">
                  <a:moveTo>
                    <a:pt x="36" y="0"/>
                  </a:moveTo>
                  <a:lnTo>
                    <a:pt x="36" y="840"/>
                  </a:lnTo>
                  <a:lnTo>
                    <a:pt x="0" y="840"/>
                  </a:lnTo>
                </a:path>
              </a:pathLst>
            </a:custGeom>
            <a:noFill/>
            <a:ln w="50800">
              <a:solidFill>
                <a:srgbClr val="3366FF"/>
              </a:solidFill>
              <a:round/>
              <a:headEnd/>
              <a:tailEnd/>
            </a:ln>
          </p:spPr>
          <p:txBody>
            <a:bodyPr/>
            <a:lstStyle/>
            <a:p>
              <a:endParaRPr lang="en-US"/>
            </a:p>
          </p:txBody>
        </p:sp>
      </p:grpSp>
      <p:sp>
        <p:nvSpPr>
          <p:cNvPr id="21508" name="Text Box 23"/>
          <p:cNvSpPr txBox="1">
            <a:spLocks noChangeArrowheads="1"/>
          </p:cNvSpPr>
          <p:nvPr/>
        </p:nvSpPr>
        <p:spPr bwMode="auto">
          <a:xfrm>
            <a:off x="1439863" y="1485900"/>
            <a:ext cx="2844800" cy="396875"/>
          </a:xfrm>
          <a:prstGeom prst="rect">
            <a:avLst/>
          </a:prstGeom>
          <a:noFill/>
          <a:ln w="9525">
            <a:noFill/>
            <a:miter lim="800000"/>
            <a:headEnd/>
            <a:tailEnd/>
          </a:ln>
        </p:spPr>
        <p:txBody>
          <a:bodyPr>
            <a:spAutoFit/>
          </a:bodyPr>
          <a:lstStyle/>
          <a:p>
            <a:r>
              <a:rPr kumimoji="1" lang="ja-JP" altLang="en-US" dirty="0" smtClean="0"/>
              <a:t>ファン翼の調整</a:t>
            </a:r>
            <a:endParaRPr kumimoji="1" lang="en-US" altLang="ja-JP" dirty="0" smtClean="0"/>
          </a:p>
        </p:txBody>
      </p:sp>
      <p:sp>
        <p:nvSpPr>
          <p:cNvPr id="21509" name="Text Box 24"/>
          <p:cNvSpPr txBox="1">
            <a:spLocks noChangeArrowheads="1"/>
          </p:cNvSpPr>
          <p:nvPr/>
        </p:nvSpPr>
        <p:spPr bwMode="auto">
          <a:xfrm>
            <a:off x="3748088" y="4570413"/>
            <a:ext cx="2044700" cy="701675"/>
          </a:xfrm>
          <a:prstGeom prst="rect">
            <a:avLst/>
          </a:prstGeom>
          <a:noFill/>
          <a:ln w="9525">
            <a:noFill/>
            <a:miter lim="800000"/>
            <a:headEnd/>
            <a:tailEnd/>
          </a:ln>
        </p:spPr>
        <p:txBody>
          <a:bodyPr>
            <a:spAutoFit/>
          </a:bodyPr>
          <a:lstStyle/>
          <a:p>
            <a:r>
              <a:rPr kumimoji="1" lang="ja-JP" altLang="en-US" dirty="0" smtClean="0">
                <a:solidFill>
                  <a:srgbClr val="FF0000"/>
                </a:solidFill>
              </a:rPr>
              <a:t>暖かい空気が循環する</a:t>
            </a:r>
          </a:p>
        </p:txBody>
      </p:sp>
      <p:sp>
        <p:nvSpPr>
          <p:cNvPr id="21510" name="Text Box 25"/>
          <p:cNvSpPr txBox="1">
            <a:spLocks noChangeArrowheads="1"/>
          </p:cNvSpPr>
          <p:nvPr/>
        </p:nvSpPr>
        <p:spPr bwMode="auto">
          <a:xfrm>
            <a:off x="889000" y="2146300"/>
            <a:ext cx="2593975" cy="400110"/>
          </a:xfrm>
          <a:prstGeom prst="rect">
            <a:avLst/>
          </a:prstGeom>
          <a:noFill/>
          <a:ln w="9525">
            <a:noFill/>
            <a:miter lim="800000"/>
            <a:headEnd/>
            <a:tailEnd/>
          </a:ln>
        </p:spPr>
        <p:txBody>
          <a:bodyPr wrap="square">
            <a:spAutoFit/>
          </a:bodyPr>
          <a:lstStyle/>
          <a:p>
            <a:r>
              <a:rPr kumimoji="1" lang="ja-JP" altLang="en-US" dirty="0" smtClean="0"/>
              <a:t>ファンチップの間隙</a:t>
            </a:r>
            <a:endParaRPr kumimoji="1" lang="en-US" altLang="ja-JP" dirty="0" smtClean="0"/>
          </a:p>
        </p:txBody>
      </p:sp>
      <p:sp>
        <p:nvSpPr>
          <p:cNvPr id="21511" name="Text Box 26"/>
          <p:cNvSpPr txBox="1">
            <a:spLocks noChangeArrowheads="1"/>
          </p:cNvSpPr>
          <p:nvPr/>
        </p:nvSpPr>
        <p:spPr bwMode="auto">
          <a:xfrm>
            <a:off x="0" y="3455988"/>
            <a:ext cx="3213100" cy="400110"/>
          </a:xfrm>
          <a:prstGeom prst="rect">
            <a:avLst/>
          </a:prstGeom>
          <a:noFill/>
          <a:ln w="9525">
            <a:noFill/>
            <a:miter lim="800000"/>
            <a:headEnd/>
            <a:tailEnd/>
          </a:ln>
        </p:spPr>
        <p:txBody>
          <a:bodyPr wrap="square">
            <a:spAutoFit/>
          </a:bodyPr>
          <a:lstStyle/>
          <a:p>
            <a:r>
              <a:rPr kumimoji="1" lang="ja-JP" altLang="en-US" dirty="0" smtClean="0"/>
              <a:t>バンドル（管束）の清掃</a:t>
            </a:r>
            <a:endParaRPr kumimoji="1" lang="en-US" altLang="ja-JP" dirty="0" smtClean="0"/>
          </a:p>
        </p:txBody>
      </p:sp>
      <p:sp>
        <p:nvSpPr>
          <p:cNvPr id="21512" name="Text Box 27"/>
          <p:cNvSpPr txBox="1">
            <a:spLocks noChangeArrowheads="1"/>
          </p:cNvSpPr>
          <p:nvPr/>
        </p:nvSpPr>
        <p:spPr bwMode="auto">
          <a:xfrm>
            <a:off x="6242050" y="2987675"/>
            <a:ext cx="2476500" cy="396875"/>
          </a:xfrm>
          <a:prstGeom prst="rect">
            <a:avLst/>
          </a:prstGeom>
          <a:noFill/>
          <a:ln w="9525">
            <a:noFill/>
            <a:miter lim="800000"/>
            <a:headEnd/>
            <a:tailEnd/>
          </a:ln>
        </p:spPr>
        <p:txBody>
          <a:bodyPr>
            <a:spAutoFit/>
          </a:bodyPr>
          <a:lstStyle/>
          <a:p>
            <a:r>
              <a:rPr kumimoji="1" lang="ja-JP" altLang="en-US" dirty="0" smtClean="0">
                <a:solidFill>
                  <a:srgbClr val="FF0000"/>
                </a:solidFill>
              </a:rPr>
              <a:t>シールが無いと</a:t>
            </a:r>
            <a:endParaRPr kumimoji="1" lang="en-US" altLang="ja-JP" dirty="0" smtClean="0">
              <a:solidFill>
                <a:srgbClr val="FF0000"/>
              </a:solidFill>
            </a:endParaRPr>
          </a:p>
        </p:txBody>
      </p:sp>
      <p:sp>
        <p:nvSpPr>
          <p:cNvPr id="21513" name="Text Box 28"/>
          <p:cNvSpPr txBox="1">
            <a:spLocks noChangeArrowheads="1"/>
          </p:cNvSpPr>
          <p:nvPr/>
        </p:nvSpPr>
        <p:spPr bwMode="auto">
          <a:xfrm>
            <a:off x="5508625" y="2205038"/>
            <a:ext cx="2286000" cy="396875"/>
          </a:xfrm>
          <a:prstGeom prst="rect">
            <a:avLst/>
          </a:prstGeom>
          <a:noFill/>
          <a:ln w="9525">
            <a:noFill/>
            <a:miter lim="800000"/>
            <a:headEnd/>
            <a:tailEnd/>
          </a:ln>
        </p:spPr>
        <p:txBody>
          <a:bodyPr>
            <a:spAutoFit/>
          </a:bodyPr>
          <a:lstStyle/>
          <a:p>
            <a:r>
              <a:rPr kumimoji="1" lang="ja-JP" altLang="en-US" dirty="0" smtClean="0"/>
              <a:t>ファン軸のシール</a:t>
            </a:r>
            <a:endParaRPr kumimoji="1" lang="en-US" altLang="ja-JP" dirty="0" smtClean="0"/>
          </a:p>
        </p:txBody>
      </p:sp>
      <p:sp>
        <p:nvSpPr>
          <p:cNvPr id="21514" name="Text Box 29"/>
          <p:cNvSpPr txBox="1">
            <a:spLocks noChangeArrowheads="1"/>
          </p:cNvSpPr>
          <p:nvPr/>
        </p:nvSpPr>
        <p:spPr bwMode="auto">
          <a:xfrm>
            <a:off x="287338" y="2673350"/>
            <a:ext cx="2824162" cy="400110"/>
          </a:xfrm>
          <a:prstGeom prst="rect">
            <a:avLst/>
          </a:prstGeom>
          <a:noFill/>
          <a:ln w="9525">
            <a:noFill/>
            <a:miter lim="800000"/>
            <a:headEnd/>
            <a:tailEnd/>
          </a:ln>
        </p:spPr>
        <p:txBody>
          <a:bodyPr wrap="square">
            <a:spAutoFit/>
          </a:bodyPr>
          <a:lstStyle/>
          <a:p>
            <a:r>
              <a:rPr kumimoji="1" lang="ja-JP" altLang="en-US" dirty="0" smtClean="0">
                <a:solidFill>
                  <a:srgbClr val="FF0000"/>
                </a:solidFill>
              </a:rPr>
              <a:t>駆動ベルトのスリップ</a:t>
            </a:r>
            <a:endParaRPr kumimoji="1" lang="en-US" altLang="ja-JP" dirty="0" smtClean="0">
              <a:solidFill>
                <a:srgbClr val="FF0000"/>
              </a:solidFill>
            </a:endParaRPr>
          </a:p>
        </p:txBody>
      </p:sp>
      <p:cxnSp>
        <p:nvCxnSpPr>
          <p:cNvPr id="21515" name="AutoShape 31"/>
          <p:cNvCxnSpPr>
            <a:cxnSpLocks noChangeShapeType="1"/>
          </p:cNvCxnSpPr>
          <p:nvPr/>
        </p:nvCxnSpPr>
        <p:spPr bwMode="auto">
          <a:xfrm rot="5400000">
            <a:off x="6036469" y="2353469"/>
            <a:ext cx="61913" cy="2905125"/>
          </a:xfrm>
          <a:prstGeom prst="curvedConnector3">
            <a:avLst>
              <a:gd name="adj1" fmla="val 1520509"/>
            </a:avLst>
          </a:prstGeom>
          <a:noFill/>
          <a:ln w="38100">
            <a:solidFill>
              <a:srgbClr val="FF0000"/>
            </a:solidFill>
            <a:round/>
            <a:headEnd/>
            <a:tailEnd type="triangle" w="lg" len="lg"/>
          </a:ln>
        </p:spPr>
      </p:cxnSp>
      <p:cxnSp>
        <p:nvCxnSpPr>
          <p:cNvPr id="21516" name="AutoShape 32"/>
          <p:cNvCxnSpPr>
            <a:cxnSpLocks noChangeShapeType="1"/>
          </p:cNvCxnSpPr>
          <p:nvPr/>
        </p:nvCxnSpPr>
        <p:spPr bwMode="auto">
          <a:xfrm rot="5400000" flipV="1">
            <a:off x="5741987" y="890588"/>
            <a:ext cx="773113" cy="2897188"/>
          </a:xfrm>
          <a:prstGeom prst="curvedConnector3">
            <a:avLst>
              <a:gd name="adj1" fmla="val -118481"/>
            </a:avLst>
          </a:prstGeom>
          <a:noFill/>
          <a:ln w="38100">
            <a:solidFill>
              <a:srgbClr val="FF0000"/>
            </a:solidFill>
            <a:round/>
            <a:headEnd/>
            <a:tailEnd type="triangle" w="lg" len="lg"/>
          </a:ln>
        </p:spPr>
      </p:cxnSp>
      <p:pic>
        <p:nvPicPr>
          <p:cNvPr id="30" name="ACH10.wav">
            <a:hlinkClick r:id="" action="ppaction://media"/>
          </p:cNvPr>
          <p:cNvPicPr>
            <a:picLocks noRot="1" noChangeAspect="1"/>
          </p:cNvPicPr>
          <p:nvPr>
            <a:audioFile r:link="rId1"/>
          </p:nvPr>
        </p:nvPicPr>
        <p:blipFill>
          <a:blip r:embed="rId4" cstate="print"/>
          <a:stretch>
            <a:fillRect/>
          </a:stretch>
        </p:blipFill>
        <p:spPr>
          <a:xfrm>
            <a:off x="4419600" y="3276600"/>
            <a:ext cx="304800" cy="304800"/>
          </a:xfrm>
          <a:prstGeom prst="rect">
            <a:avLst/>
          </a:prstGeom>
        </p:spPr>
      </p:pic>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0567" fill="hold"/>
                                        <p:tgtEl>
                                          <p:spTgt spid="3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30"/>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kumimoji="1" lang="ja-JP" altLang="en-US" sz="3600" dirty="0" smtClean="0"/>
              <a:t>③ファン効率の向上</a:t>
            </a:r>
            <a:endParaRPr kumimoji="1" lang="en-US" altLang="ja-JP" sz="3600" dirty="0" smtClean="0"/>
          </a:p>
        </p:txBody>
      </p:sp>
      <p:sp>
        <p:nvSpPr>
          <p:cNvPr id="22531" name="Rectangle 3"/>
          <p:cNvSpPr>
            <a:spLocks noGrp="1" noChangeArrowheads="1"/>
          </p:cNvSpPr>
          <p:nvPr>
            <p:ph type="body" idx="1"/>
          </p:nvPr>
        </p:nvSpPr>
        <p:spPr>
          <a:xfrm>
            <a:off x="0" y="1701800"/>
            <a:ext cx="6108700" cy="2284573"/>
          </a:xfrm>
        </p:spPr>
        <p:txBody>
          <a:bodyPr/>
          <a:lstStyle/>
          <a:p>
            <a:pPr>
              <a:buNone/>
            </a:pPr>
            <a:r>
              <a:rPr kumimoji="1" lang="ja-JP" altLang="en-US" dirty="0" smtClean="0"/>
              <a:t>・速度増加に応じてファンの法則が作用</a:t>
            </a:r>
            <a:endParaRPr kumimoji="1" lang="en-US" altLang="ja-JP" dirty="0" smtClean="0"/>
          </a:p>
          <a:p>
            <a:pPr>
              <a:buNone/>
            </a:pPr>
            <a:r>
              <a:rPr kumimoji="1" lang="ja-JP" altLang="en-US" dirty="0" smtClean="0"/>
              <a:t>・ファン効率が上がれば、動力と騒音の増加なしに、追加の空気流れが得られる</a:t>
            </a:r>
            <a:endParaRPr kumimoji="1" lang="en-US" altLang="ja-JP" dirty="0" smtClean="0"/>
          </a:p>
          <a:p>
            <a:pPr>
              <a:buNone/>
            </a:pPr>
            <a:r>
              <a:rPr kumimoji="1" lang="ja-JP" altLang="en-US" dirty="0" smtClean="0"/>
              <a:t>・高効率設計のファンに取り替えると、空冷式熱交の能力が適度に増加する</a:t>
            </a:r>
          </a:p>
          <a:p>
            <a:pPr>
              <a:buNone/>
            </a:pPr>
            <a:endParaRPr lang="en-US" dirty="0" smtClean="0"/>
          </a:p>
          <a:p>
            <a:pPr>
              <a:buNone/>
            </a:pPr>
            <a:endParaRPr lang="en-US" dirty="0" smtClean="0"/>
          </a:p>
        </p:txBody>
      </p:sp>
      <p:pic>
        <p:nvPicPr>
          <p:cNvPr id="22532" name="Picture 6" descr="INS-18"/>
          <p:cNvPicPr>
            <a:picLocks noChangeAspect="1" noChangeArrowheads="1"/>
          </p:cNvPicPr>
          <p:nvPr/>
        </p:nvPicPr>
        <p:blipFill>
          <a:blip r:embed="rId4" cstate="print"/>
          <a:srcRect l="17419" t="4161" r="8871" b="4802"/>
          <a:stretch>
            <a:fillRect/>
          </a:stretch>
        </p:blipFill>
        <p:spPr bwMode="auto">
          <a:xfrm>
            <a:off x="6021388" y="1770063"/>
            <a:ext cx="2954337" cy="3375025"/>
          </a:xfrm>
          <a:prstGeom prst="rect">
            <a:avLst/>
          </a:prstGeom>
          <a:noFill/>
          <a:ln w="9525">
            <a:noFill/>
            <a:miter lim="800000"/>
            <a:headEnd/>
            <a:tailEnd/>
          </a:ln>
        </p:spPr>
      </p:pic>
      <p:sp>
        <p:nvSpPr>
          <p:cNvPr id="22533" name="Text Box 7"/>
          <p:cNvSpPr txBox="1">
            <a:spLocks noChangeArrowheads="1"/>
          </p:cNvSpPr>
          <p:nvPr/>
        </p:nvSpPr>
        <p:spPr bwMode="auto">
          <a:xfrm>
            <a:off x="6515100" y="5207000"/>
            <a:ext cx="2463800" cy="517525"/>
          </a:xfrm>
          <a:prstGeom prst="rect">
            <a:avLst/>
          </a:prstGeom>
          <a:noFill/>
          <a:ln w="9525">
            <a:noFill/>
            <a:miter lim="800000"/>
            <a:headEnd/>
            <a:tailEnd/>
          </a:ln>
        </p:spPr>
        <p:txBody>
          <a:bodyPr>
            <a:spAutoFit/>
          </a:bodyPr>
          <a:lstStyle/>
          <a:p>
            <a:pPr algn="r">
              <a:spcBef>
                <a:spcPct val="50000"/>
              </a:spcBef>
            </a:pPr>
            <a:r>
              <a:rPr lang="en-GB" altLang="ja-JP" sz="1400">
                <a:ea typeface="ＭＳ Ｐゴシック" charset="-128"/>
              </a:rPr>
              <a:t>Transformer oil coolers UK</a:t>
            </a:r>
          </a:p>
        </p:txBody>
      </p:sp>
      <p:sp>
        <p:nvSpPr>
          <p:cNvPr id="6" name="テキスト ボックス 5"/>
          <p:cNvSpPr txBox="1"/>
          <p:nvPr/>
        </p:nvSpPr>
        <p:spPr>
          <a:xfrm>
            <a:off x="359595" y="3976100"/>
            <a:ext cx="4403770" cy="1323439"/>
          </a:xfrm>
          <a:prstGeom prst="rect">
            <a:avLst/>
          </a:prstGeom>
          <a:noFill/>
          <a:ln>
            <a:solidFill>
              <a:schemeClr val="accent1"/>
            </a:solidFill>
          </a:ln>
        </p:spPr>
        <p:txBody>
          <a:bodyPr wrap="square" rtlCol="0">
            <a:spAutoFit/>
          </a:bodyPr>
          <a:lstStyle/>
          <a:p>
            <a:r>
              <a:rPr kumimoji="1" lang="ja-JP" altLang="en-US" dirty="0" smtClean="0">
                <a:solidFill>
                  <a:schemeClr val="accent2">
                    <a:lumMod val="75000"/>
                  </a:schemeClr>
                </a:solidFill>
              </a:rPr>
              <a:t>ファンの法則</a:t>
            </a:r>
            <a:endParaRPr kumimoji="1" lang="en-US" altLang="ja-JP" dirty="0" smtClean="0">
              <a:solidFill>
                <a:schemeClr val="accent2">
                  <a:lumMod val="75000"/>
                </a:schemeClr>
              </a:solidFill>
            </a:endParaRPr>
          </a:p>
          <a:p>
            <a:pPr>
              <a:buFont typeface="Arial" pitchFamily="34" charset="0"/>
              <a:buChar char="•"/>
            </a:pPr>
            <a:r>
              <a:rPr kumimoji="1" lang="ja-JP" altLang="en-US" dirty="0" smtClean="0">
                <a:solidFill>
                  <a:schemeClr val="accent2">
                    <a:lumMod val="75000"/>
                  </a:schemeClr>
                </a:solidFill>
              </a:rPr>
              <a:t>容積流量は　　速度に　　  正比例</a:t>
            </a:r>
            <a:endParaRPr kumimoji="1" lang="en-US" altLang="ja-JP" dirty="0" smtClean="0">
              <a:solidFill>
                <a:schemeClr val="accent2">
                  <a:lumMod val="75000"/>
                </a:schemeClr>
              </a:solidFill>
            </a:endParaRPr>
          </a:p>
          <a:p>
            <a:pPr>
              <a:buFont typeface="Arial" pitchFamily="34" charset="0"/>
              <a:buChar char="•"/>
            </a:pPr>
            <a:r>
              <a:rPr kumimoji="1" lang="ja-JP" altLang="en-US" dirty="0" smtClean="0">
                <a:solidFill>
                  <a:schemeClr val="accent2">
                    <a:lumMod val="75000"/>
                  </a:schemeClr>
                </a:solidFill>
              </a:rPr>
              <a:t>圧力上昇は　速度の</a:t>
            </a:r>
            <a:r>
              <a:rPr kumimoji="1" lang="en-US" altLang="ja-JP" dirty="0" smtClean="0">
                <a:solidFill>
                  <a:schemeClr val="accent2">
                    <a:lumMod val="75000"/>
                  </a:schemeClr>
                </a:solidFill>
              </a:rPr>
              <a:t>2</a:t>
            </a:r>
            <a:r>
              <a:rPr kumimoji="1" lang="ja-JP" altLang="en-US" dirty="0" smtClean="0">
                <a:solidFill>
                  <a:schemeClr val="accent2">
                    <a:lumMod val="75000"/>
                  </a:schemeClr>
                </a:solidFill>
              </a:rPr>
              <a:t>乗に　正比例</a:t>
            </a:r>
            <a:endParaRPr kumimoji="1" lang="en-US" altLang="ja-JP" dirty="0" smtClean="0">
              <a:solidFill>
                <a:schemeClr val="accent2">
                  <a:lumMod val="75000"/>
                </a:schemeClr>
              </a:solidFill>
            </a:endParaRPr>
          </a:p>
          <a:p>
            <a:pPr>
              <a:buFont typeface="Arial" pitchFamily="34" charset="0"/>
              <a:buChar char="•"/>
            </a:pPr>
            <a:r>
              <a:rPr kumimoji="1" lang="ja-JP" altLang="en-US" dirty="0" smtClean="0">
                <a:solidFill>
                  <a:schemeClr val="accent2">
                    <a:lumMod val="75000"/>
                  </a:schemeClr>
                </a:solidFill>
              </a:rPr>
              <a:t>所要動力は　速度の</a:t>
            </a:r>
            <a:r>
              <a:rPr kumimoji="1" lang="en-US" altLang="ja-JP" dirty="0" smtClean="0">
                <a:solidFill>
                  <a:schemeClr val="accent2">
                    <a:lumMod val="75000"/>
                  </a:schemeClr>
                </a:solidFill>
              </a:rPr>
              <a:t>3</a:t>
            </a:r>
            <a:r>
              <a:rPr kumimoji="1" lang="ja-JP" altLang="en-US" dirty="0" smtClean="0">
                <a:solidFill>
                  <a:schemeClr val="accent2">
                    <a:lumMod val="75000"/>
                  </a:schemeClr>
                </a:solidFill>
              </a:rPr>
              <a:t>乗に　正比例</a:t>
            </a:r>
            <a:endParaRPr kumimoji="1" lang="ja-JP" altLang="en-US" dirty="0">
              <a:solidFill>
                <a:schemeClr val="accent2">
                  <a:lumMod val="75000"/>
                </a:schemeClr>
              </a:solidFill>
            </a:endParaRPr>
          </a:p>
        </p:txBody>
      </p:sp>
      <p:sp>
        <p:nvSpPr>
          <p:cNvPr id="7" name="テキスト ボックス 6"/>
          <p:cNvSpPr txBox="1"/>
          <p:nvPr/>
        </p:nvSpPr>
        <p:spPr>
          <a:xfrm>
            <a:off x="1119883" y="5732980"/>
            <a:ext cx="3682418" cy="400110"/>
          </a:xfrm>
          <a:prstGeom prst="rect">
            <a:avLst/>
          </a:prstGeom>
          <a:noFill/>
          <a:ln>
            <a:solidFill>
              <a:schemeClr val="accent1"/>
            </a:solidFill>
          </a:ln>
        </p:spPr>
        <p:txBody>
          <a:bodyPr wrap="none" rtlCol="0">
            <a:spAutoFit/>
          </a:bodyPr>
          <a:lstStyle/>
          <a:p>
            <a:r>
              <a:rPr kumimoji="1" lang="ja-JP" altLang="en-US" dirty="0" smtClean="0">
                <a:solidFill>
                  <a:schemeClr val="accent2">
                    <a:lumMod val="75000"/>
                  </a:schemeClr>
                </a:solidFill>
              </a:rPr>
              <a:t>騒音は　速度の</a:t>
            </a:r>
            <a:r>
              <a:rPr kumimoji="1" lang="en-US" altLang="ja-JP" dirty="0" smtClean="0">
                <a:solidFill>
                  <a:schemeClr val="accent2">
                    <a:lumMod val="75000"/>
                  </a:schemeClr>
                </a:solidFill>
              </a:rPr>
              <a:t>6</a:t>
            </a:r>
            <a:r>
              <a:rPr kumimoji="1" lang="ja-JP" altLang="en-US" dirty="0" smtClean="0">
                <a:solidFill>
                  <a:schemeClr val="accent2">
                    <a:lumMod val="75000"/>
                  </a:schemeClr>
                </a:solidFill>
              </a:rPr>
              <a:t>乗に　正比例</a:t>
            </a:r>
            <a:endParaRPr kumimoji="1" lang="ja-JP" altLang="en-US" dirty="0">
              <a:solidFill>
                <a:schemeClr val="accent2">
                  <a:lumMod val="75000"/>
                </a:schemeClr>
              </a:solidFill>
            </a:endParaRPr>
          </a:p>
        </p:txBody>
      </p:sp>
      <p:pic>
        <p:nvPicPr>
          <p:cNvPr id="9" name="ACH11.wav">
            <a:hlinkClick r:id="" action="ppaction://media"/>
          </p:cNvPr>
          <p:cNvPicPr>
            <a:picLocks noRot="1" noChangeAspect="1"/>
          </p:cNvPicPr>
          <p:nvPr>
            <a:audioFile r:link="rId1"/>
          </p:nvPr>
        </p:nvPicPr>
        <p:blipFill>
          <a:blip r:embed="rId5" cstate="print"/>
          <a:stretch>
            <a:fillRect/>
          </a:stretch>
        </p:blipFill>
        <p:spPr>
          <a:xfrm>
            <a:off x="4419600" y="3276600"/>
            <a:ext cx="304800" cy="304800"/>
          </a:xfrm>
          <a:prstGeom prst="rect">
            <a:avLst/>
          </a:prstGeom>
        </p:spPr>
      </p:pic>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0054"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9"/>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kumimoji="1" lang="ja-JP" altLang="en-US" sz="3200" dirty="0" smtClean="0"/>
              <a:t>④空冷熱交の負荷低減（トリム熱交）</a:t>
            </a:r>
            <a:endParaRPr kumimoji="1" lang="en-US" altLang="ja-JP" sz="3200" dirty="0" smtClean="0"/>
          </a:p>
        </p:txBody>
      </p:sp>
      <p:sp>
        <p:nvSpPr>
          <p:cNvPr id="23555" name="Rectangle 3"/>
          <p:cNvSpPr>
            <a:spLocks noGrp="1" noChangeArrowheads="1"/>
          </p:cNvSpPr>
          <p:nvPr>
            <p:ph type="body" idx="1"/>
          </p:nvPr>
        </p:nvSpPr>
        <p:spPr>
          <a:xfrm>
            <a:off x="419100" y="1511300"/>
            <a:ext cx="7886700" cy="2298700"/>
          </a:xfrm>
        </p:spPr>
        <p:txBody>
          <a:bodyPr/>
          <a:lstStyle/>
          <a:p>
            <a:pPr>
              <a:buNone/>
            </a:pPr>
            <a:r>
              <a:rPr kumimoji="1" lang="ja-JP" altLang="en-US" dirty="0" smtClean="0"/>
              <a:t>・空冷式熱交の熱負荷は上流側でより多くの熱回収して</a:t>
            </a:r>
            <a:endParaRPr kumimoji="1" lang="en-US" altLang="ja-JP" dirty="0" smtClean="0"/>
          </a:p>
          <a:p>
            <a:pPr>
              <a:buNone/>
            </a:pPr>
            <a:r>
              <a:rPr kumimoji="1" lang="ja-JP" altLang="en-US" dirty="0" smtClean="0"/>
              <a:t>　下げることが出来る</a:t>
            </a:r>
            <a:endParaRPr kumimoji="1" lang="en-US" altLang="ja-JP" dirty="0" smtClean="0"/>
          </a:p>
          <a:p>
            <a:pPr>
              <a:buNone/>
            </a:pPr>
            <a:r>
              <a:rPr kumimoji="1" lang="ja-JP" altLang="en-US" dirty="0" smtClean="0"/>
              <a:t>・上流側での熱回収増大は空冷熱交の負荷低減となる</a:t>
            </a:r>
            <a:endParaRPr kumimoji="1" lang="en-US" altLang="ja-JP" dirty="0" smtClean="0"/>
          </a:p>
        </p:txBody>
      </p:sp>
      <p:grpSp>
        <p:nvGrpSpPr>
          <p:cNvPr id="23556" name="Group 33"/>
          <p:cNvGrpSpPr>
            <a:grpSpLocks/>
          </p:cNvGrpSpPr>
          <p:nvPr/>
        </p:nvGrpSpPr>
        <p:grpSpPr bwMode="auto">
          <a:xfrm>
            <a:off x="1727200" y="3340101"/>
            <a:ext cx="5548313" cy="1843088"/>
            <a:chOff x="1072" y="2536"/>
            <a:chExt cx="3495" cy="1161"/>
          </a:xfrm>
        </p:grpSpPr>
        <p:grpSp>
          <p:nvGrpSpPr>
            <p:cNvPr id="23557" name="Group 31"/>
            <p:cNvGrpSpPr>
              <a:grpSpLocks/>
            </p:cNvGrpSpPr>
            <p:nvPr/>
          </p:nvGrpSpPr>
          <p:grpSpPr bwMode="auto">
            <a:xfrm>
              <a:off x="1072" y="2536"/>
              <a:ext cx="3495" cy="1161"/>
              <a:chOff x="1552" y="2624"/>
              <a:chExt cx="3495" cy="1161"/>
            </a:xfrm>
          </p:grpSpPr>
          <p:sp>
            <p:nvSpPr>
              <p:cNvPr id="23559" name="AutoShape 5"/>
              <p:cNvSpPr>
                <a:spLocks noChangeAspect="1" noChangeArrowheads="1"/>
              </p:cNvSpPr>
              <p:nvPr/>
            </p:nvSpPr>
            <p:spPr bwMode="auto">
              <a:xfrm flipV="1">
                <a:off x="4033" y="3202"/>
                <a:ext cx="988" cy="16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4 w 21600"/>
                  <a:gd name="T13" fmla="*/ 4500 h 21600"/>
                  <a:gd name="T14" fmla="*/ 17096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noFill/>
              <a:ln w="50800" algn="ctr">
                <a:solidFill>
                  <a:srgbClr val="3366FF"/>
                </a:solidFill>
                <a:miter lim="800000"/>
                <a:headEnd type="none" w="sm" len="sm"/>
                <a:tailEnd type="none" w="sm" len="sm"/>
              </a:ln>
            </p:spPr>
            <p:txBody>
              <a:bodyPr wrap="none" anchor="ctr"/>
              <a:lstStyle/>
              <a:p>
                <a:endParaRPr lang="en-US"/>
              </a:p>
            </p:txBody>
          </p:sp>
          <p:sp>
            <p:nvSpPr>
              <p:cNvPr id="23560" name="Rectangle 6"/>
              <p:cNvSpPr>
                <a:spLocks noChangeAspect="1" noChangeArrowheads="1"/>
              </p:cNvSpPr>
              <p:nvPr/>
            </p:nvSpPr>
            <p:spPr bwMode="auto">
              <a:xfrm flipV="1">
                <a:off x="4279" y="3100"/>
                <a:ext cx="498" cy="108"/>
              </a:xfrm>
              <a:prstGeom prst="rect">
                <a:avLst/>
              </a:prstGeom>
              <a:noFill/>
              <a:ln w="50800" algn="ctr">
                <a:solidFill>
                  <a:srgbClr val="3366FF"/>
                </a:solidFill>
                <a:miter lim="800000"/>
                <a:headEnd type="none" w="sm" len="sm"/>
                <a:tailEnd type="none" w="sm" len="sm"/>
              </a:ln>
            </p:spPr>
            <p:txBody>
              <a:bodyPr wrap="none" anchor="ctr"/>
              <a:lstStyle/>
              <a:p>
                <a:endParaRPr lang="en-US"/>
              </a:p>
            </p:txBody>
          </p:sp>
          <p:sp>
            <p:nvSpPr>
              <p:cNvPr id="23561" name="Rectangle 7" descr="Light horizontal"/>
              <p:cNvSpPr>
                <a:spLocks noChangeAspect="1" noChangeArrowheads="1"/>
              </p:cNvSpPr>
              <p:nvPr/>
            </p:nvSpPr>
            <p:spPr bwMode="auto">
              <a:xfrm flipV="1">
                <a:off x="4003" y="3382"/>
                <a:ext cx="1044" cy="126"/>
              </a:xfrm>
              <a:prstGeom prst="rect">
                <a:avLst/>
              </a:prstGeom>
              <a:pattFill prst="ltHorz">
                <a:fgClr>
                  <a:srgbClr val="3366FF"/>
                </a:fgClr>
                <a:bgClr>
                  <a:schemeClr val="bg1"/>
                </a:bgClr>
              </a:pattFill>
              <a:ln w="50800" algn="ctr">
                <a:solidFill>
                  <a:srgbClr val="3366FF"/>
                </a:solidFill>
                <a:miter lim="800000"/>
                <a:headEnd type="none" w="sm" len="sm"/>
                <a:tailEnd type="none" w="sm" len="sm"/>
              </a:ln>
            </p:spPr>
            <p:txBody>
              <a:bodyPr wrap="none" anchor="ctr"/>
              <a:lstStyle/>
              <a:p>
                <a:endParaRPr lang="en-US"/>
              </a:p>
            </p:txBody>
          </p:sp>
          <p:grpSp>
            <p:nvGrpSpPr>
              <p:cNvPr id="23562" name="Group 8"/>
              <p:cNvGrpSpPr>
                <a:grpSpLocks noChangeAspect="1"/>
              </p:cNvGrpSpPr>
              <p:nvPr/>
            </p:nvGrpSpPr>
            <p:grpSpPr bwMode="auto">
              <a:xfrm>
                <a:off x="4297" y="3138"/>
                <a:ext cx="461" cy="31"/>
                <a:chOff x="1308" y="2549"/>
                <a:chExt cx="1367" cy="63"/>
              </a:xfrm>
            </p:grpSpPr>
            <p:sp>
              <p:nvSpPr>
                <p:cNvPr id="23579" name="AutoShape 9"/>
                <p:cNvSpPr>
                  <a:spLocks noChangeAspect="1" noChangeArrowheads="1"/>
                </p:cNvSpPr>
                <p:nvPr/>
              </p:nvSpPr>
              <p:spPr bwMode="auto">
                <a:xfrm rot="-5400000">
                  <a:off x="2325" y="2263"/>
                  <a:ext cx="63" cy="63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457 w 21600"/>
                    <a:gd name="T13" fmla="*/ 4517 h 21600"/>
                    <a:gd name="T14" fmla="*/ 17143 w 21600"/>
                    <a:gd name="T15" fmla="*/ 17117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noFill/>
                <a:ln w="19050" algn="ctr">
                  <a:solidFill>
                    <a:srgbClr val="3366FF"/>
                  </a:solidFill>
                  <a:miter lim="800000"/>
                  <a:headEnd type="none" w="sm" len="sm"/>
                  <a:tailEnd type="none" w="sm" len="sm"/>
                </a:ln>
              </p:spPr>
              <p:txBody>
                <a:bodyPr wrap="none" anchor="ctr"/>
                <a:lstStyle/>
                <a:p>
                  <a:endParaRPr lang="en-US"/>
                </a:p>
              </p:txBody>
            </p:sp>
            <p:sp>
              <p:nvSpPr>
                <p:cNvPr id="23580" name="AutoShape 10"/>
                <p:cNvSpPr>
                  <a:spLocks noChangeAspect="1" noChangeArrowheads="1"/>
                </p:cNvSpPr>
                <p:nvPr/>
              </p:nvSpPr>
              <p:spPr bwMode="auto">
                <a:xfrm rot="5400000" flipH="1">
                  <a:off x="1594" y="2263"/>
                  <a:ext cx="63" cy="63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457 w 21600"/>
                    <a:gd name="T13" fmla="*/ 4517 h 21600"/>
                    <a:gd name="T14" fmla="*/ 17143 w 21600"/>
                    <a:gd name="T15" fmla="*/ 17117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noFill/>
                <a:ln w="19050" algn="ctr">
                  <a:solidFill>
                    <a:srgbClr val="3366FF"/>
                  </a:solidFill>
                  <a:miter lim="800000"/>
                  <a:headEnd type="none" w="sm" len="sm"/>
                  <a:tailEnd type="none" w="sm" len="sm"/>
                </a:ln>
              </p:spPr>
              <p:txBody>
                <a:bodyPr wrap="none" anchor="ctr"/>
                <a:lstStyle/>
                <a:p>
                  <a:endParaRPr lang="en-US"/>
                </a:p>
              </p:txBody>
            </p:sp>
            <p:sp>
              <p:nvSpPr>
                <p:cNvPr id="23581" name="Line 11"/>
                <p:cNvSpPr>
                  <a:spLocks noChangeAspect="1" noChangeShapeType="1"/>
                </p:cNvSpPr>
                <p:nvPr/>
              </p:nvSpPr>
              <p:spPr bwMode="auto">
                <a:xfrm>
                  <a:off x="1941" y="2577"/>
                  <a:ext cx="93" cy="0"/>
                </a:xfrm>
                <a:prstGeom prst="line">
                  <a:avLst/>
                </a:prstGeom>
                <a:noFill/>
                <a:ln w="25400">
                  <a:solidFill>
                    <a:srgbClr val="3366FF"/>
                  </a:solidFill>
                  <a:round/>
                  <a:headEnd type="none" w="sm" len="sm"/>
                  <a:tailEnd type="none" w="sm" len="sm"/>
                </a:ln>
              </p:spPr>
              <p:txBody>
                <a:bodyPr/>
                <a:lstStyle/>
                <a:p>
                  <a:endParaRPr lang="ja-JP" altLang="en-US"/>
                </a:p>
              </p:txBody>
            </p:sp>
          </p:grpSp>
          <p:grpSp>
            <p:nvGrpSpPr>
              <p:cNvPr id="23563" name="Group 13"/>
              <p:cNvGrpSpPr>
                <a:grpSpLocks noChangeAspect="1"/>
              </p:cNvGrpSpPr>
              <p:nvPr/>
            </p:nvGrpSpPr>
            <p:grpSpPr bwMode="auto">
              <a:xfrm>
                <a:off x="3946" y="3329"/>
                <a:ext cx="52" cy="52"/>
                <a:chOff x="726" y="2598"/>
                <a:chExt cx="69" cy="69"/>
              </a:xfrm>
            </p:grpSpPr>
            <p:sp>
              <p:nvSpPr>
                <p:cNvPr id="23577" name="Line 14"/>
                <p:cNvSpPr>
                  <a:spLocks noChangeAspect="1" noChangeShapeType="1"/>
                </p:cNvSpPr>
                <p:nvPr/>
              </p:nvSpPr>
              <p:spPr bwMode="auto">
                <a:xfrm flipV="1">
                  <a:off x="761" y="2598"/>
                  <a:ext cx="0" cy="69"/>
                </a:xfrm>
                <a:prstGeom prst="line">
                  <a:avLst/>
                </a:prstGeom>
                <a:noFill/>
                <a:ln w="25400">
                  <a:solidFill>
                    <a:srgbClr val="3366FF"/>
                  </a:solidFill>
                  <a:round/>
                  <a:headEnd/>
                  <a:tailEnd/>
                </a:ln>
              </p:spPr>
              <p:txBody>
                <a:bodyPr/>
                <a:lstStyle/>
                <a:p>
                  <a:endParaRPr lang="ja-JP" altLang="en-US"/>
                </a:p>
              </p:txBody>
            </p:sp>
            <p:sp>
              <p:nvSpPr>
                <p:cNvPr id="23578" name="Line 15"/>
                <p:cNvSpPr>
                  <a:spLocks noChangeAspect="1" noChangeShapeType="1"/>
                </p:cNvSpPr>
                <p:nvPr/>
              </p:nvSpPr>
              <p:spPr bwMode="auto">
                <a:xfrm rot="16200000" flipV="1">
                  <a:off x="761" y="2564"/>
                  <a:ext cx="0" cy="69"/>
                </a:xfrm>
                <a:prstGeom prst="line">
                  <a:avLst/>
                </a:prstGeom>
                <a:noFill/>
                <a:ln w="25400">
                  <a:solidFill>
                    <a:srgbClr val="3366FF"/>
                  </a:solidFill>
                  <a:round/>
                  <a:headEnd/>
                  <a:tailEnd/>
                </a:ln>
              </p:spPr>
              <p:txBody>
                <a:bodyPr/>
                <a:lstStyle/>
                <a:p>
                  <a:endParaRPr lang="ja-JP" altLang="en-US"/>
                </a:p>
              </p:txBody>
            </p:sp>
          </p:grpSp>
          <p:grpSp>
            <p:nvGrpSpPr>
              <p:cNvPr id="23564" name="Group 16"/>
              <p:cNvGrpSpPr>
                <a:grpSpLocks noChangeAspect="1"/>
              </p:cNvGrpSpPr>
              <p:nvPr/>
            </p:nvGrpSpPr>
            <p:grpSpPr bwMode="auto">
              <a:xfrm flipV="1">
                <a:off x="3946" y="3515"/>
                <a:ext cx="52" cy="52"/>
                <a:chOff x="726" y="2598"/>
                <a:chExt cx="69" cy="69"/>
              </a:xfrm>
            </p:grpSpPr>
            <p:sp>
              <p:nvSpPr>
                <p:cNvPr id="23575" name="Line 17"/>
                <p:cNvSpPr>
                  <a:spLocks noChangeAspect="1" noChangeShapeType="1"/>
                </p:cNvSpPr>
                <p:nvPr/>
              </p:nvSpPr>
              <p:spPr bwMode="auto">
                <a:xfrm flipV="1">
                  <a:off x="761" y="2598"/>
                  <a:ext cx="0" cy="69"/>
                </a:xfrm>
                <a:prstGeom prst="line">
                  <a:avLst/>
                </a:prstGeom>
                <a:noFill/>
                <a:ln w="25400">
                  <a:solidFill>
                    <a:srgbClr val="3366FF"/>
                  </a:solidFill>
                  <a:round/>
                  <a:headEnd/>
                  <a:tailEnd/>
                </a:ln>
              </p:spPr>
              <p:txBody>
                <a:bodyPr/>
                <a:lstStyle/>
                <a:p>
                  <a:endParaRPr lang="ja-JP" altLang="en-US"/>
                </a:p>
              </p:txBody>
            </p:sp>
            <p:sp>
              <p:nvSpPr>
                <p:cNvPr id="23576" name="Line 18"/>
                <p:cNvSpPr>
                  <a:spLocks noChangeAspect="1" noChangeShapeType="1"/>
                </p:cNvSpPr>
                <p:nvPr/>
              </p:nvSpPr>
              <p:spPr bwMode="auto">
                <a:xfrm rot="16200000" flipV="1">
                  <a:off x="761" y="2564"/>
                  <a:ext cx="0" cy="69"/>
                </a:xfrm>
                <a:prstGeom prst="line">
                  <a:avLst/>
                </a:prstGeom>
                <a:noFill/>
                <a:ln w="25400">
                  <a:solidFill>
                    <a:srgbClr val="3366FF"/>
                  </a:solidFill>
                  <a:round/>
                  <a:headEnd/>
                  <a:tailEnd/>
                </a:ln>
              </p:spPr>
              <p:txBody>
                <a:bodyPr/>
                <a:lstStyle/>
                <a:p>
                  <a:endParaRPr lang="ja-JP" altLang="en-US"/>
                </a:p>
              </p:txBody>
            </p:sp>
          </p:grpSp>
          <p:sp>
            <p:nvSpPr>
              <p:cNvPr id="23565" name="Freeform 28"/>
              <p:cNvSpPr>
                <a:spLocks/>
              </p:cNvSpPr>
              <p:nvPr/>
            </p:nvSpPr>
            <p:spPr bwMode="auto">
              <a:xfrm>
                <a:off x="1552" y="3184"/>
                <a:ext cx="3456" cy="600"/>
              </a:xfrm>
              <a:custGeom>
                <a:avLst/>
                <a:gdLst>
                  <a:gd name="T0" fmla="*/ 0 w 3456"/>
                  <a:gd name="T1" fmla="*/ 0 h 600"/>
                  <a:gd name="T2" fmla="*/ 2416 w 3456"/>
                  <a:gd name="T3" fmla="*/ 0 h 600"/>
                  <a:gd name="T4" fmla="*/ 2416 w 3456"/>
                  <a:gd name="T5" fmla="*/ 600 h 600"/>
                  <a:gd name="T6" fmla="*/ 3456 w 3456"/>
                  <a:gd name="T7" fmla="*/ 600 h 600"/>
                  <a:gd name="T8" fmla="*/ 0 60000 65536"/>
                  <a:gd name="T9" fmla="*/ 0 60000 65536"/>
                  <a:gd name="T10" fmla="*/ 0 60000 65536"/>
                  <a:gd name="T11" fmla="*/ 0 60000 65536"/>
                  <a:gd name="T12" fmla="*/ 0 w 3456"/>
                  <a:gd name="T13" fmla="*/ 0 h 600"/>
                  <a:gd name="T14" fmla="*/ 3456 w 3456"/>
                  <a:gd name="T15" fmla="*/ 600 h 600"/>
                </a:gdLst>
                <a:ahLst/>
                <a:cxnLst>
                  <a:cxn ang="T8">
                    <a:pos x="T0" y="T1"/>
                  </a:cxn>
                  <a:cxn ang="T9">
                    <a:pos x="T2" y="T3"/>
                  </a:cxn>
                  <a:cxn ang="T10">
                    <a:pos x="T4" y="T5"/>
                  </a:cxn>
                  <a:cxn ang="T11">
                    <a:pos x="T6" y="T7"/>
                  </a:cxn>
                </a:cxnLst>
                <a:rect l="T12" t="T13" r="T14" b="T15"/>
                <a:pathLst>
                  <a:path w="3456" h="600">
                    <a:moveTo>
                      <a:pt x="0" y="0"/>
                    </a:moveTo>
                    <a:lnTo>
                      <a:pt x="2416" y="0"/>
                    </a:lnTo>
                    <a:lnTo>
                      <a:pt x="2416" y="600"/>
                    </a:lnTo>
                    <a:lnTo>
                      <a:pt x="3456" y="600"/>
                    </a:lnTo>
                  </a:path>
                </a:pathLst>
              </a:custGeom>
              <a:noFill/>
              <a:ln w="38100">
                <a:solidFill>
                  <a:srgbClr val="3366FF"/>
                </a:solidFill>
                <a:round/>
                <a:headEnd/>
                <a:tailEnd type="triangle" w="lg" len="med"/>
              </a:ln>
            </p:spPr>
            <p:txBody>
              <a:bodyPr/>
              <a:lstStyle/>
              <a:p>
                <a:endParaRPr lang="en-US"/>
              </a:p>
            </p:txBody>
          </p:sp>
          <p:grpSp>
            <p:nvGrpSpPr>
              <p:cNvPr id="23566" name="Group 24"/>
              <p:cNvGrpSpPr>
                <a:grpSpLocks/>
              </p:cNvGrpSpPr>
              <p:nvPr/>
            </p:nvGrpSpPr>
            <p:grpSpPr bwMode="auto">
              <a:xfrm>
                <a:off x="2960" y="2920"/>
                <a:ext cx="536" cy="520"/>
                <a:chOff x="2792" y="2920"/>
                <a:chExt cx="536" cy="520"/>
              </a:xfrm>
            </p:grpSpPr>
            <p:sp>
              <p:nvSpPr>
                <p:cNvPr id="23573" name="Oval 22"/>
                <p:cNvSpPr>
                  <a:spLocks noChangeAspect="1" noChangeArrowheads="1"/>
                </p:cNvSpPr>
                <p:nvPr/>
              </p:nvSpPr>
              <p:spPr bwMode="auto">
                <a:xfrm>
                  <a:off x="2856" y="3008"/>
                  <a:ext cx="384" cy="384"/>
                </a:xfrm>
                <a:prstGeom prst="ellipse">
                  <a:avLst/>
                </a:prstGeom>
                <a:solidFill>
                  <a:srgbClr val="FFFFFF"/>
                </a:solidFill>
                <a:ln w="38100">
                  <a:solidFill>
                    <a:srgbClr val="FF0000"/>
                  </a:solidFill>
                  <a:round/>
                  <a:headEnd/>
                  <a:tailEnd/>
                </a:ln>
              </p:spPr>
              <p:txBody>
                <a:bodyPr wrap="none" anchor="ctr"/>
                <a:lstStyle/>
                <a:p>
                  <a:endParaRPr lang="en-US"/>
                </a:p>
              </p:txBody>
            </p:sp>
            <p:sp>
              <p:nvSpPr>
                <p:cNvPr id="23574" name="Freeform 23"/>
                <p:cNvSpPr>
                  <a:spLocks/>
                </p:cNvSpPr>
                <p:nvPr/>
              </p:nvSpPr>
              <p:spPr bwMode="auto">
                <a:xfrm>
                  <a:off x="2792" y="2920"/>
                  <a:ext cx="536" cy="520"/>
                </a:xfrm>
                <a:custGeom>
                  <a:avLst/>
                  <a:gdLst>
                    <a:gd name="T0" fmla="*/ 0 w 536"/>
                    <a:gd name="T1" fmla="*/ 520 h 520"/>
                    <a:gd name="T2" fmla="*/ 256 w 536"/>
                    <a:gd name="T3" fmla="*/ 232 h 520"/>
                    <a:gd name="T4" fmla="*/ 256 w 536"/>
                    <a:gd name="T5" fmla="*/ 344 h 520"/>
                    <a:gd name="T6" fmla="*/ 536 w 536"/>
                    <a:gd name="T7" fmla="*/ 0 h 520"/>
                    <a:gd name="T8" fmla="*/ 0 60000 65536"/>
                    <a:gd name="T9" fmla="*/ 0 60000 65536"/>
                    <a:gd name="T10" fmla="*/ 0 60000 65536"/>
                    <a:gd name="T11" fmla="*/ 0 60000 65536"/>
                    <a:gd name="T12" fmla="*/ 0 w 536"/>
                    <a:gd name="T13" fmla="*/ 0 h 520"/>
                    <a:gd name="T14" fmla="*/ 536 w 536"/>
                    <a:gd name="T15" fmla="*/ 520 h 520"/>
                  </a:gdLst>
                  <a:ahLst/>
                  <a:cxnLst>
                    <a:cxn ang="T8">
                      <a:pos x="T0" y="T1"/>
                    </a:cxn>
                    <a:cxn ang="T9">
                      <a:pos x="T2" y="T3"/>
                    </a:cxn>
                    <a:cxn ang="T10">
                      <a:pos x="T4" y="T5"/>
                    </a:cxn>
                    <a:cxn ang="T11">
                      <a:pos x="T6" y="T7"/>
                    </a:cxn>
                  </a:cxnLst>
                  <a:rect l="T12" t="T13" r="T14" b="T15"/>
                  <a:pathLst>
                    <a:path w="536" h="520">
                      <a:moveTo>
                        <a:pt x="0" y="520"/>
                      </a:moveTo>
                      <a:lnTo>
                        <a:pt x="256" y="232"/>
                      </a:lnTo>
                      <a:lnTo>
                        <a:pt x="256" y="344"/>
                      </a:lnTo>
                      <a:lnTo>
                        <a:pt x="536" y="0"/>
                      </a:lnTo>
                    </a:path>
                  </a:pathLst>
                </a:custGeom>
                <a:noFill/>
                <a:ln w="38100">
                  <a:solidFill>
                    <a:srgbClr val="FF0000"/>
                  </a:solidFill>
                  <a:round/>
                  <a:headEnd/>
                  <a:tailEnd type="triangle" w="med" len="med"/>
                </a:ln>
              </p:spPr>
              <p:txBody>
                <a:bodyPr/>
                <a:lstStyle/>
                <a:p>
                  <a:endParaRPr lang="en-US"/>
                </a:p>
              </p:txBody>
            </p:sp>
          </p:grpSp>
          <p:grpSp>
            <p:nvGrpSpPr>
              <p:cNvPr id="23567" name="Group 25"/>
              <p:cNvGrpSpPr>
                <a:grpSpLocks/>
              </p:cNvGrpSpPr>
              <p:nvPr/>
            </p:nvGrpSpPr>
            <p:grpSpPr bwMode="auto">
              <a:xfrm>
                <a:off x="2145" y="2913"/>
                <a:ext cx="536" cy="520"/>
                <a:chOff x="2792" y="2920"/>
                <a:chExt cx="536" cy="520"/>
              </a:xfrm>
            </p:grpSpPr>
            <p:sp>
              <p:nvSpPr>
                <p:cNvPr id="23571" name="Oval 26"/>
                <p:cNvSpPr>
                  <a:spLocks noChangeAspect="1" noChangeArrowheads="1"/>
                </p:cNvSpPr>
                <p:nvPr/>
              </p:nvSpPr>
              <p:spPr bwMode="auto">
                <a:xfrm>
                  <a:off x="2856" y="3008"/>
                  <a:ext cx="384" cy="384"/>
                </a:xfrm>
                <a:prstGeom prst="ellipse">
                  <a:avLst/>
                </a:prstGeom>
                <a:solidFill>
                  <a:srgbClr val="FFFFFF"/>
                </a:solidFill>
                <a:ln w="38100">
                  <a:solidFill>
                    <a:srgbClr val="3366FF"/>
                  </a:solidFill>
                  <a:round/>
                  <a:headEnd/>
                  <a:tailEnd/>
                </a:ln>
              </p:spPr>
              <p:txBody>
                <a:bodyPr wrap="none" anchor="ctr"/>
                <a:lstStyle/>
                <a:p>
                  <a:endParaRPr lang="en-US"/>
                </a:p>
              </p:txBody>
            </p:sp>
            <p:sp>
              <p:nvSpPr>
                <p:cNvPr id="23572" name="Freeform 27"/>
                <p:cNvSpPr>
                  <a:spLocks/>
                </p:cNvSpPr>
                <p:nvPr/>
              </p:nvSpPr>
              <p:spPr bwMode="auto">
                <a:xfrm>
                  <a:off x="2792" y="2920"/>
                  <a:ext cx="536" cy="520"/>
                </a:xfrm>
                <a:custGeom>
                  <a:avLst/>
                  <a:gdLst>
                    <a:gd name="T0" fmla="*/ 0 w 536"/>
                    <a:gd name="T1" fmla="*/ 520 h 520"/>
                    <a:gd name="T2" fmla="*/ 256 w 536"/>
                    <a:gd name="T3" fmla="*/ 232 h 520"/>
                    <a:gd name="T4" fmla="*/ 256 w 536"/>
                    <a:gd name="T5" fmla="*/ 344 h 520"/>
                    <a:gd name="T6" fmla="*/ 536 w 536"/>
                    <a:gd name="T7" fmla="*/ 0 h 520"/>
                    <a:gd name="T8" fmla="*/ 0 60000 65536"/>
                    <a:gd name="T9" fmla="*/ 0 60000 65536"/>
                    <a:gd name="T10" fmla="*/ 0 60000 65536"/>
                    <a:gd name="T11" fmla="*/ 0 60000 65536"/>
                    <a:gd name="T12" fmla="*/ 0 w 536"/>
                    <a:gd name="T13" fmla="*/ 0 h 520"/>
                    <a:gd name="T14" fmla="*/ 536 w 536"/>
                    <a:gd name="T15" fmla="*/ 520 h 520"/>
                  </a:gdLst>
                  <a:ahLst/>
                  <a:cxnLst>
                    <a:cxn ang="T8">
                      <a:pos x="T0" y="T1"/>
                    </a:cxn>
                    <a:cxn ang="T9">
                      <a:pos x="T2" y="T3"/>
                    </a:cxn>
                    <a:cxn ang="T10">
                      <a:pos x="T4" y="T5"/>
                    </a:cxn>
                    <a:cxn ang="T11">
                      <a:pos x="T6" y="T7"/>
                    </a:cxn>
                  </a:cxnLst>
                  <a:rect l="T12" t="T13" r="T14" b="T15"/>
                  <a:pathLst>
                    <a:path w="536" h="520">
                      <a:moveTo>
                        <a:pt x="0" y="520"/>
                      </a:moveTo>
                      <a:lnTo>
                        <a:pt x="256" y="232"/>
                      </a:lnTo>
                      <a:lnTo>
                        <a:pt x="256" y="344"/>
                      </a:lnTo>
                      <a:lnTo>
                        <a:pt x="536" y="0"/>
                      </a:lnTo>
                    </a:path>
                  </a:pathLst>
                </a:custGeom>
                <a:solidFill>
                  <a:srgbClr val="FFFFFF"/>
                </a:solidFill>
                <a:ln w="38100">
                  <a:solidFill>
                    <a:srgbClr val="3366FF"/>
                  </a:solidFill>
                  <a:round/>
                  <a:headEnd/>
                  <a:tailEnd type="triangle" w="med" len="med"/>
                </a:ln>
              </p:spPr>
              <p:txBody>
                <a:bodyPr/>
                <a:lstStyle/>
                <a:p>
                  <a:endParaRPr lang="en-US"/>
                </a:p>
              </p:txBody>
            </p:sp>
          </p:grpSp>
          <p:sp>
            <p:nvSpPr>
              <p:cNvPr id="23568" name="Rectangle 12"/>
              <p:cNvSpPr>
                <a:spLocks noChangeAspect="1" noChangeArrowheads="1"/>
              </p:cNvSpPr>
              <p:nvPr/>
            </p:nvSpPr>
            <p:spPr bwMode="auto">
              <a:xfrm flipV="1">
                <a:off x="3941" y="3382"/>
                <a:ext cx="59" cy="126"/>
              </a:xfrm>
              <a:prstGeom prst="rect">
                <a:avLst/>
              </a:prstGeom>
              <a:solidFill>
                <a:srgbClr val="FFFFFF"/>
              </a:solidFill>
              <a:ln w="50800" algn="ctr">
                <a:solidFill>
                  <a:srgbClr val="3366FF"/>
                </a:solidFill>
                <a:miter lim="800000"/>
                <a:headEnd type="none" w="sm" len="sm"/>
                <a:tailEnd type="none" w="sm" len="sm"/>
              </a:ln>
            </p:spPr>
            <p:txBody>
              <a:bodyPr wrap="none" anchor="ctr"/>
              <a:lstStyle/>
              <a:p>
                <a:endParaRPr lang="en-US"/>
              </a:p>
            </p:txBody>
          </p:sp>
          <p:sp>
            <p:nvSpPr>
              <p:cNvPr id="23569" name="Text Box 29"/>
              <p:cNvSpPr txBox="1">
                <a:spLocks noChangeArrowheads="1"/>
              </p:cNvSpPr>
              <p:nvPr/>
            </p:nvSpPr>
            <p:spPr bwMode="auto">
              <a:xfrm>
                <a:off x="1816" y="2624"/>
                <a:ext cx="1384" cy="213"/>
              </a:xfrm>
              <a:prstGeom prst="rect">
                <a:avLst/>
              </a:prstGeom>
              <a:noFill/>
              <a:ln w="9525">
                <a:noFill/>
                <a:miter lim="800000"/>
                <a:headEnd/>
                <a:tailEnd/>
              </a:ln>
            </p:spPr>
            <p:txBody>
              <a:bodyPr>
                <a:spAutoFit/>
              </a:bodyPr>
              <a:lstStyle/>
              <a:p>
                <a:pPr>
                  <a:spcBef>
                    <a:spcPct val="50000"/>
                  </a:spcBef>
                </a:pPr>
                <a:r>
                  <a:rPr kumimoji="1" lang="ja-JP" altLang="en-US" sz="1600" dirty="0" smtClean="0"/>
                  <a:t>既存熱交の高性能化</a:t>
                </a:r>
                <a:endParaRPr lang="en-US" sz="1600" dirty="0"/>
              </a:p>
            </p:txBody>
          </p:sp>
          <p:sp>
            <p:nvSpPr>
              <p:cNvPr id="23570" name="Text Box 30"/>
              <p:cNvSpPr txBox="1">
                <a:spLocks noChangeArrowheads="1"/>
              </p:cNvSpPr>
              <p:nvPr/>
            </p:nvSpPr>
            <p:spPr bwMode="auto">
              <a:xfrm>
                <a:off x="2825" y="3417"/>
                <a:ext cx="832" cy="368"/>
              </a:xfrm>
              <a:prstGeom prst="rect">
                <a:avLst/>
              </a:prstGeom>
              <a:noFill/>
              <a:ln w="9525">
                <a:noFill/>
                <a:miter lim="800000"/>
                <a:headEnd/>
                <a:tailEnd/>
              </a:ln>
            </p:spPr>
            <p:txBody>
              <a:bodyPr>
                <a:spAutoFit/>
              </a:bodyPr>
              <a:lstStyle/>
              <a:p>
                <a:r>
                  <a:rPr kumimoji="1" lang="ja-JP" altLang="en-US" sz="1600" dirty="0" smtClean="0"/>
                  <a:t>新規熱交の設置</a:t>
                </a:r>
                <a:endParaRPr lang="en-GB" altLang="ja-JP" sz="1600" dirty="0" smtClean="0">
                  <a:ea typeface="ＭＳ Ｐゴシック" charset="-128"/>
                </a:endParaRPr>
              </a:p>
            </p:txBody>
          </p:sp>
        </p:grpSp>
        <p:sp>
          <p:nvSpPr>
            <p:cNvPr id="23558" name="Text Box 32"/>
            <p:cNvSpPr txBox="1">
              <a:spLocks noChangeArrowheads="1"/>
            </p:cNvSpPr>
            <p:nvPr/>
          </p:nvSpPr>
          <p:spPr bwMode="auto">
            <a:xfrm>
              <a:off x="2664" y="2568"/>
              <a:ext cx="608" cy="213"/>
            </a:xfrm>
            <a:prstGeom prst="rect">
              <a:avLst/>
            </a:prstGeom>
            <a:noFill/>
            <a:ln w="9525">
              <a:noFill/>
              <a:miter lim="800000"/>
              <a:headEnd/>
              <a:tailEnd/>
            </a:ln>
          </p:spPr>
          <p:txBody>
            <a:bodyPr wrap="square">
              <a:spAutoFit/>
            </a:bodyPr>
            <a:lstStyle/>
            <a:p>
              <a:pPr>
                <a:spcBef>
                  <a:spcPct val="50000"/>
                </a:spcBef>
              </a:pPr>
              <a:r>
                <a:rPr kumimoji="1" lang="ja-JP" altLang="en-US" sz="1600" dirty="0" smtClean="0"/>
                <a:t>または</a:t>
              </a:r>
              <a:endParaRPr kumimoji="1" lang="en-US" altLang="ja-JP" sz="1600" dirty="0" smtClean="0"/>
            </a:p>
          </p:txBody>
        </p:sp>
      </p:grpSp>
      <p:pic>
        <p:nvPicPr>
          <p:cNvPr id="31" name="ACH12.wav">
            <a:hlinkClick r:id="" action="ppaction://media"/>
          </p:cNvPr>
          <p:cNvPicPr>
            <a:picLocks noRot="1" noChangeAspect="1"/>
          </p:cNvPicPr>
          <p:nvPr>
            <a:audioFile r:link="rId1"/>
          </p:nvPr>
        </p:nvPicPr>
        <p:blipFill>
          <a:blip r:embed="rId4" cstate="print"/>
          <a:stretch>
            <a:fillRect/>
          </a:stretch>
        </p:blipFill>
        <p:spPr>
          <a:xfrm>
            <a:off x="4419600" y="3276600"/>
            <a:ext cx="304800" cy="304800"/>
          </a:xfrm>
          <a:prstGeom prst="rect">
            <a:avLst/>
          </a:prstGeom>
        </p:spPr>
      </p:pic>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0505" fill="hold"/>
                                        <p:tgtEl>
                                          <p:spTgt spid="31"/>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31"/>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kumimoji="1" lang="ja-JP" altLang="en-US" sz="3200" dirty="0" smtClean="0"/>
              <a:t>⑤管束の交換</a:t>
            </a:r>
            <a:endParaRPr kumimoji="1" lang="en-US" altLang="ja-JP" sz="3200" dirty="0" smtClean="0"/>
          </a:p>
        </p:txBody>
      </p:sp>
      <p:sp>
        <p:nvSpPr>
          <p:cNvPr id="24579" name="Rectangle 3"/>
          <p:cNvSpPr>
            <a:spLocks noGrp="1" noChangeArrowheads="1"/>
          </p:cNvSpPr>
          <p:nvPr>
            <p:ph type="body" idx="1"/>
          </p:nvPr>
        </p:nvSpPr>
        <p:spPr>
          <a:xfrm>
            <a:off x="685800" y="1371600"/>
            <a:ext cx="8255000" cy="2171700"/>
          </a:xfrm>
        </p:spPr>
        <p:txBody>
          <a:bodyPr/>
          <a:lstStyle/>
          <a:p>
            <a:pPr>
              <a:buNone/>
            </a:pPr>
            <a:r>
              <a:rPr kumimoji="1" lang="ja-JP" altLang="en-US" dirty="0" smtClean="0"/>
              <a:t>・空冷熱交のバンドルの再変更は高性能化に顕著な効果</a:t>
            </a:r>
            <a:endParaRPr kumimoji="1" lang="en-US" altLang="ja-JP" dirty="0" smtClean="0"/>
          </a:p>
          <a:p>
            <a:pPr>
              <a:buNone/>
            </a:pPr>
            <a:r>
              <a:rPr kumimoji="1" lang="ja-JP" altLang="en-US" dirty="0" smtClean="0"/>
              <a:t>　を発揮する</a:t>
            </a:r>
            <a:endParaRPr kumimoji="1" lang="en-US" altLang="ja-JP" dirty="0" smtClean="0"/>
          </a:p>
          <a:p>
            <a:pPr>
              <a:buNone/>
            </a:pPr>
            <a:r>
              <a:rPr kumimoji="1" lang="ja-JP" altLang="en-US" dirty="0" smtClean="0"/>
              <a:t>・既存の架台、ファン、制御、等は再利用できる</a:t>
            </a:r>
            <a:endParaRPr kumimoji="1" lang="en-US" altLang="ja-JP" dirty="0" smtClean="0"/>
          </a:p>
          <a:p>
            <a:pPr>
              <a:buNone/>
            </a:pPr>
            <a:r>
              <a:rPr kumimoji="1" lang="ja-JP" altLang="en-US" dirty="0" smtClean="0"/>
              <a:t>・新規の設置面積を必要としない</a:t>
            </a:r>
            <a:endParaRPr kumimoji="1" lang="en-US" altLang="ja-JP" dirty="0" smtClean="0"/>
          </a:p>
          <a:p>
            <a:pPr>
              <a:buNone/>
            </a:pPr>
            <a:r>
              <a:rPr kumimoji="1" lang="ja-JP" altLang="en-US" dirty="0" smtClean="0"/>
              <a:t>・新規の空冷式熱交換器を設置するよりも、経済的である</a:t>
            </a:r>
          </a:p>
        </p:txBody>
      </p:sp>
      <p:pic>
        <p:nvPicPr>
          <p:cNvPr id="24580" name="Picture 6" descr="INS-15"/>
          <p:cNvPicPr>
            <a:picLocks noChangeAspect="1" noChangeArrowheads="1"/>
          </p:cNvPicPr>
          <p:nvPr/>
        </p:nvPicPr>
        <p:blipFill>
          <a:blip r:embed="rId4" cstate="print"/>
          <a:srcRect t="13419"/>
          <a:stretch>
            <a:fillRect/>
          </a:stretch>
        </p:blipFill>
        <p:spPr bwMode="auto">
          <a:xfrm>
            <a:off x="1412875" y="3665538"/>
            <a:ext cx="6178550" cy="2646362"/>
          </a:xfrm>
          <a:prstGeom prst="rect">
            <a:avLst/>
          </a:prstGeom>
          <a:noFill/>
          <a:ln w="9525">
            <a:noFill/>
            <a:miter lim="800000"/>
            <a:headEnd/>
            <a:tailEnd/>
          </a:ln>
        </p:spPr>
      </p:pic>
      <p:pic>
        <p:nvPicPr>
          <p:cNvPr id="6" name="ACH13.wav">
            <a:hlinkClick r:id="" action="ppaction://media"/>
          </p:cNvPr>
          <p:cNvPicPr>
            <a:picLocks noRot="1" noChangeAspect="1"/>
          </p:cNvPicPr>
          <p:nvPr>
            <a:audioFile r:link="rId1"/>
          </p:nvPr>
        </p:nvPicPr>
        <p:blipFill>
          <a:blip r:embed="rId5" cstate="print"/>
          <a:stretch>
            <a:fillRect/>
          </a:stretch>
        </p:blipFill>
        <p:spPr>
          <a:xfrm>
            <a:off x="4419600" y="3276600"/>
            <a:ext cx="304800" cy="304800"/>
          </a:xfrm>
          <a:prstGeom prst="rect">
            <a:avLst/>
          </a:prstGeom>
        </p:spPr>
      </p:pic>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8906"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685800" y="177800"/>
            <a:ext cx="8153400" cy="698500"/>
          </a:xfrm>
        </p:spPr>
        <p:txBody>
          <a:bodyPr/>
          <a:lstStyle/>
          <a:p>
            <a:r>
              <a:rPr kumimoji="1" lang="ja-JP" altLang="en-US" sz="3200" dirty="0" smtClean="0"/>
              <a:t>⑤管内伝熱促進による解決法</a:t>
            </a:r>
            <a:endParaRPr kumimoji="1" lang="en-US" altLang="ja-JP" sz="3200" dirty="0" smtClean="0"/>
          </a:p>
        </p:txBody>
      </p:sp>
      <p:sp>
        <p:nvSpPr>
          <p:cNvPr id="25603" name="Rectangle 3"/>
          <p:cNvSpPr>
            <a:spLocks noGrp="1" noChangeArrowheads="1"/>
          </p:cNvSpPr>
          <p:nvPr>
            <p:ph type="body" sz="half" idx="1"/>
          </p:nvPr>
        </p:nvSpPr>
        <p:spPr>
          <a:xfrm>
            <a:off x="482885" y="889000"/>
            <a:ext cx="8191215" cy="2565400"/>
          </a:xfrm>
        </p:spPr>
        <p:txBody>
          <a:bodyPr/>
          <a:lstStyle/>
          <a:p>
            <a:pPr>
              <a:buNone/>
            </a:pPr>
            <a:r>
              <a:rPr kumimoji="1" lang="ja-JP" altLang="en-US" dirty="0" smtClean="0"/>
              <a:t>・管側パス数を減らし管内伝熱促進材（</a:t>
            </a:r>
            <a:r>
              <a:rPr kumimoji="1" lang="en-US" altLang="ja-JP" dirty="0" smtClean="0"/>
              <a:t>hiTRAN</a:t>
            </a:r>
            <a:r>
              <a:rPr kumimoji="1" lang="en-US" altLang="ja-JP" baseline="30000" dirty="0" smtClean="0"/>
              <a:t>®</a:t>
            </a:r>
            <a:r>
              <a:rPr kumimoji="1" lang="ja-JP" altLang="en-US" dirty="0" smtClean="0"/>
              <a:t>）を装着した新しい管束（バンドル）</a:t>
            </a:r>
            <a:endParaRPr kumimoji="1" lang="en-US" altLang="ja-JP" dirty="0" smtClean="0"/>
          </a:p>
          <a:p>
            <a:pPr>
              <a:buNone/>
            </a:pPr>
            <a:r>
              <a:rPr kumimoji="1" lang="ja-JP" altLang="en-US" dirty="0" smtClean="0"/>
              <a:t>・総括伝熱係数の著しい向上</a:t>
            </a:r>
            <a:endParaRPr kumimoji="1" lang="en-US" altLang="ja-JP" dirty="0" smtClean="0"/>
          </a:p>
          <a:p>
            <a:pPr>
              <a:buNone/>
            </a:pPr>
            <a:r>
              <a:rPr kumimoji="1" lang="ja-JP" altLang="en-US" dirty="0" smtClean="0"/>
              <a:t>・高性能化が追加の設置面積および動力増なしで達成できる</a:t>
            </a:r>
            <a:endParaRPr lang="en-US" dirty="0" smtClean="0"/>
          </a:p>
        </p:txBody>
      </p:sp>
      <p:pic>
        <p:nvPicPr>
          <p:cNvPr id="25604" name="Picture 4" descr="Insert &amp; Dyestream"/>
          <p:cNvPicPr>
            <a:picLocks noGrp="1" noChangeAspect="1" noChangeArrowheads="1"/>
          </p:cNvPicPr>
          <p:nvPr>
            <p:ph sz="half" idx="2"/>
          </p:nvPr>
        </p:nvPicPr>
        <p:blipFill>
          <a:blip r:embed="rId4" cstate="print"/>
          <a:srcRect/>
          <a:stretch>
            <a:fillRect/>
          </a:stretch>
        </p:blipFill>
        <p:spPr>
          <a:xfrm>
            <a:off x="406400" y="3744913"/>
            <a:ext cx="3303588" cy="1233487"/>
          </a:xfrm>
          <a:noFill/>
        </p:spPr>
      </p:pic>
      <p:sp>
        <p:nvSpPr>
          <p:cNvPr id="25605" name="Text Box 7"/>
          <p:cNvSpPr txBox="1">
            <a:spLocks noChangeArrowheads="1"/>
          </p:cNvSpPr>
          <p:nvPr/>
        </p:nvSpPr>
        <p:spPr bwMode="auto">
          <a:xfrm>
            <a:off x="914400" y="5041900"/>
            <a:ext cx="2565400" cy="307777"/>
          </a:xfrm>
          <a:prstGeom prst="rect">
            <a:avLst/>
          </a:prstGeom>
          <a:noFill/>
          <a:ln w="9525">
            <a:noFill/>
            <a:miter lim="800000"/>
            <a:headEnd/>
            <a:tailEnd/>
          </a:ln>
        </p:spPr>
        <p:txBody>
          <a:bodyPr>
            <a:spAutoFit/>
          </a:bodyPr>
          <a:lstStyle/>
          <a:p>
            <a:r>
              <a:rPr kumimoji="1" lang="en-US" altLang="ja-JP" sz="1400" dirty="0" smtClean="0"/>
              <a:t>hiTRAN</a:t>
            </a:r>
            <a:r>
              <a:rPr kumimoji="1" lang="en-US" altLang="ja-JP" sz="1400" baseline="30000" dirty="0" smtClean="0"/>
              <a:t>®</a:t>
            </a:r>
            <a:r>
              <a:rPr kumimoji="1" lang="ja-JP" altLang="en-US" sz="1400" dirty="0" smtClean="0"/>
              <a:t>による熱効率向上</a:t>
            </a:r>
            <a:endParaRPr kumimoji="1" lang="en-US" altLang="ja-JP" sz="1400" dirty="0" smtClean="0"/>
          </a:p>
        </p:txBody>
      </p:sp>
      <p:sp>
        <p:nvSpPr>
          <p:cNvPr id="25606" name="Text Box 8"/>
          <p:cNvSpPr txBox="1">
            <a:spLocks noChangeArrowheads="1"/>
          </p:cNvSpPr>
          <p:nvPr/>
        </p:nvSpPr>
        <p:spPr bwMode="auto">
          <a:xfrm>
            <a:off x="5384800" y="6007100"/>
            <a:ext cx="3251200" cy="307777"/>
          </a:xfrm>
          <a:prstGeom prst="rect">
            <a:avLst/>
          </a:prstGeom>
          <a:noFill/>
          <a:ln w="9525">
            <a:noFill/>
            <a:miter lim="800000"/>
            <a:headEnd/>
            <a:tailEnd/>
          </a:ln>
        </p:spPr>
        <p:txBody>
          <a:bodyPr>
            <a:spAutoFit/>
          </a:bodyPr>
          <a:lstStyle/>
          <a:p>
            <a:r>
              <a:rPr kumimoji="1" lang="en-US" altLang="ja-JP" sz="1400" dirty="0" smtClean="0"/>
              <a:t>hiTRAN</a:t>
            </a:r>
            <a:r>
              <a:rPr kumimoji="1" lang="en-US" altLang="ja-JP" sz="1400" baseline="30000" dirty="0" smtClean="0"/>
              <a:t>®</a:t>
            </a:r>
            <a:r>
              <a:rPr kumimoji="1" lang="ja-JP" altLang="en-US" sz="1400" dirty="0" smtClean="0"/>
              <a:t>の性能</a:t>
            </a:r>
            <a:endParaRPr kumimoji="1" lang="en-US" altLang="ja-JP" sz="1400" dirty="0" smtClean="0"/>
          </a:p>
        </p:txBody>
      </p:sp>
      <p:pic>
        <p:nvPicPr>
          <p:cNvPr id="25607" name="Picture 9"/>
          <p:cNvPicPr>
            <a:picLocks noChangeAspect="1" noChangeArrowheads="1"/>
          </p:cNvPicPr>
          <p:nvPr/>
        </p:nvPicPr>
        <p:blipFill>
          <a:blip r:embed="rId5" cstate="print"/>
          <a:srcRect/>
          <a:stretch>
            <a:fillRect/>
          </a:stretch>
        </p:blipFill>
        <p:spPr bwMode="auto">
          <a:xfrm>
            <a:off x="3906838" y="2987675"/>
            <a:ext cx="5072062" cy="3060700"/>
          </a:xfrm>
          <a:prstGeom prst="rect">
            <a:avLst/>
          </a:prstGeom>
          <a:noFill/>
          <a:ln w="9525">
            <a:noFill/>
            <a:miter lim="800000"/>
            <a:headEnd/>
            <a:tailEnd/>
          </a:ln>
        </p:spPr>
      </p:pic>
      <p:pic>
        <p:nvPicPr>
          <p:cNvPr id="9" name="ACH14.wav">
            <a:hlinkClick r:id="" action="ppaction://media"/>
          </p:cNvPr>
          <p:cNvPicPr>
            <a:picLocks noRot="1" noChangeAspect="1"/>
          </p:cNvPicPr>
          <p:nvPr>
            <a:audioFile r:link="rId1"/>
          </p:nvPr>
        </p:nvPicPr>
        <p:blipFill>
          <a:blip r:embed="rId6" cstate="print"/>
          <a:stretch>
            <a:fillRect/>
          </a:stretch>
        </p:blipFill>
        <p:spPr>
          <a:xfrm>
            <a:off x="4419600" y="3276600"/>
            <a:ext cx="304800" cy="304800"/>
          </a:xfrm>
          <a:prstGeom prst="rect">
            <a:avLst/>
          </a:prstGeom>
        </p:spPr>
      </p:pic>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0175"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9"/>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①　各油種のケーススタディ</a:t>
            </a:r>
            <a:endParaRPr kumimoji="1" lang="ja-JP" altLang="en-US" dirty="0"/>
          </a:p>
        </p:txBody>
      </p:sp>
      <p:sp>
        <p:nvSpPr>
          <p:cNvPr id="3" name="テキスト プレースホルダ 2"/>
          <p:cNvSpPr>
            <a:spLocks noGrp="1"/>
          </p:cNvSpPr>
          <p:nvPr>
            <p:ph type="body" sz="half" idx="1"/>
          </p:nvPr>
        </p:nvSpPr>
        <p:spPr>
          <a:xfrm>
            <a:off x="677174" y="1273629"/>
            <a:ext cx="7249510" cy="4993015"/>
          </a:xfrm>
        </p:spPr>
        <p:txBody>
          <a:bodyPr/>
          <a:lstStyle/>
          <a:p>
            <a:pPr marL="457200" indent="-457200">
              <a:buFont typeface="+mj-lt"/>
              <a:buAutoNum type="alphaUcParenR"/>
            </a:pPr>
            <a:r>
              <a:rPr kumimoji="1" lang="ja-JP" altLang="en-US" dirty="0" smtClean="0"/>
              <a:t>潤滑油　　　新設時の設備費</a:t>
            </a:r>
            <a:r>
              <a:rPr kumimoji="1" lang="en-US" altLang="ja-JP" dirty="0" smtClean="0"/>
              <a:t>/</a:t>
            </a:r>
            <a:r>
              <a:rPr kumimoji="1" lang="ja-JP" altLang="en-US" dirty="0" smtClean="0"/>
              <a:t>運転費の削減</a:t>
            </a:r>
            <a:endParaRPr kumimoji="1" lang="en-US" altLang="ja-JP" dirty="0" smtClean="0"/>
          </a:p>
          <a:p>
            <a:pPr marL="457200" indent="-457200">
              <a:buNone/>
            </a:pPr>
            <a:r>
              <a:rPr kumimoji="1" lang="ja-JP" altLang="en-US" dirty="0" smtClean="0"/>
              <a:t>　　　　　</a:t>
            </a:r>
            <a:r>
              <a:rPr kumimoji="1" lang="ja-JP" altLang="en-US" dirty="0" smtClean="0">
                <a:solidFill>
                  <a:schemeClr val="accent2">
                    <a:lumMod val="75000"/>
                  </a:schemeClr>
                </a:solidFill>
              </a:rPr>
              <a:t>→敷地面積・重量・電力所要量の比較 </a:t>
            </a:r>
            <a:endParaRPr kumimoji="1" lang="en-US" altLang="ja-JP" dirty="0" smtClean="0">
              <a:solidFill>
                <a:schemeClr val="accent2">
                  <a:lumMod val="75000"/>
                </a:schemeClr>
              </a:solidFill>
            </a:endParaRPr>
          </a:p>
          <a:p>
            <a:pPr marL="457200" indent="-457200">
              <a:buNone/>
            </a:pPr>
            <a:r>
              <a:rPr kumimoji="1" lang="ja-JP" altLang="en-US" dirty="0" smtClean="0">
                <a:solidFill>
                  <a:schemeClr val="accent2">
                    <a:lumMod val="75000"/>
                  </a:schemeClr>
                </a:solidFill>
              </a:rPr>
              <a:t> </a:t>
            </a:r>
            <a:r>
              <a:rPr kumimoji="1" lang="en-US" altLang="ja-JP" dirty="0" smtClean="0">
                <a:solidFill>
                  <a:schemeClr val="accent2">
                    <a:lumMod val="75000"/>
                  </a:schemeClr>
                </a:solidFill>
              </a:rPr>
              <a:t>         </a:t>
            </a:r>
          </a:p>
          <a:p>
            <a:pPr marL="457200" indent="-457200">
              <a:buNone/>
            </a:pPr>
            <a:r>
              <a:rPr kumimoji="1" lang="en-US" altLang="ja-JP" dirty="0" smtClean="0">
                <a:solidFill>
                  <a:srgbClr val="FF0000"/>
                </a:solidFill>
              </a:rPr>
              <a:t>B)</a:t>
            </a:r>
            <a:r>
              <a:rPr kumimoji="1" lang="ja-JP" altLang="en-US" dirty="0" smtClean="0"/>
              <a:t>ディーゼル油</a:t>
            </a:r>
            <a:r>
              <a:rPr kumimoji="1" lang="ja-JP" altLang="en-US" dirty="0" smtClean="0">
                <a:solidFill>
                  <a:srgbClr val="FF0000"/>
                </a:solidFill>
              </a:rPr>
              <a:t>　</a:t>
            </a:r>
            <a:r>
              <a:rPr kumimoji="1" lang="ja-JP" altLang="en-US" dirty="0" smtClean="0"/>
              <a:t>既設空冷熱交の転用</a:t>
            </a:r>
            <a:endParaRPr kumimoji="1" lang="en-US" altLang="ja-JP" dirty="0" smtClean="0">
              <a:solidFill>
                <a:srgbClr val="FF0000"/>
              </a:solidFill>
            </a:endParaRPr>
          </a:p>
          <a:p>
            <a:pPr marL="457200" indent="-457200">
              <a:buNone/>
            </a:pPr>
            <a:r>
              <a:rPr kumimoji="1" lang="ja-JP" altLang="en-US" dirty="0" smtClean="0">
                <a:solidFill>
                  <a:srgbClr val="FF0000"/>
                </a:solidFill>
              </a:rPr>
              <a:t>　　　　　</a:t>
            </a:r>
            <a:r>
              <a:rPr kumimoji="1" lang="ja-JP" altLang="en-US" dirty="0" smtClean="0">
                <a:solidFill>
                  <a:schemeClr val="accent2">
                    <a:lumMod val="75000"/>
                  </a:schemeClr>
                </a:solidFill>
              </a:rPr>
              <a:t>→　油種＆負荷の変更</a:t>
            </a:r>
            <a:endParaRPr kumimoji="1" lang="en-US" altLang="ja-JP" dirty="0" smtClean="0">
              <a:solidFill>
                <a:schemeClr val="accent2">
                  <a:lumMod val="75000"/>
                </a:schemeClr>
              </a:solidFill>
            </a:endParaRPr>
          </a:p>
          <a:p>
            <a:pPr marL="457200" indent="-457200">
              <a:buNone/>
            </a:pPr>
            <a:endParaRPr kumimoji="1" lang="en-US" altLang="ja-JP" dirty="0" smtClean="0"/>
          </a:p>
          <a:p>
            <a:pPr marL="457200" indent="-457200">
              <a:buNone/>
            </a:pPr>
            <a:r>
              <a:rPr kumimoji="1" lang="en-US" altLang="ja-JP" dirty="0" smtClean="0">
                <a:solidFill>
                  <a:srgbClr val="FF0000"/>
                </a:solidFill>
              </a:rPr>
              <a:t>C)</a:t>
            </a:r>
            <a:r>
              <a:rPr kumimoji="1" lang="ja-JP" altLang="en-US" dirty="0" smtClean="0"/>
              <a:t>残渣油　　トリム冷却器の有無</a:t>
            </a:r>
            <a:r>
              <a:rPr kumimoji="1" lang="ja-JP" altLang="en-US" dirty="0" smtClean="0">
                <a:solidFill>
                  <a:srgbClr val="FF0000"/>
                </a:solidFill>
              </a:rPr>
              <a:t>　　</a:t>
            </a:r>
            <a:endParaRPr kumimoji="1" lang="en-US" altLang="ja-JP" dirty="0" smtClean="0"/>
          </a:p>
          <a:p>
            <a:pPr marL="457200" indent="-457200">
              <a:buNone/>
            </a:pPr>
            <a:r>
              <a:rPr kumimoji="1" lang="ja-JP" altLang="en-US" dirty="0" smtClean="0"/>
              <a:t>　　　　　</a:t>
            </a:r>
            <a:r>
              <a:rPr kumimoji="1" lang="ja-JP" altLang="en-US" dirty="0" smtClean="0">
                <a:solidFill>
                  <a:schemeClr val="accent2">
                    <a:lumMod val="75000"/>
                  </a:schemeClr>
                </a:solidFill>
              </a:rPr>
              <a:t>→既存空冷熱交の能力改造してトリム</a:t>
            </a:r>
            <a:endParaRPr kumimoji="1" lang="en-US" altLang="ja-JP" dirty="0" smtClean="0">
              <a:solidFill>
                <a:schemeClr val="accent2">
                  <a:lumMod val="75000"/>
                </a:schemeClr>
              </a:solidFill>
            </a:endParaRPr>
          </a:p>
          <a:p>
            <a:pPr marL="457200" indent="-457200">
              <a:buNone/>
            </a:pPr>
            <a:r>
              <a:rPr kumimoji="1" lang="ja-JP" altLang="en-US" dirty="0" smtClean="0">
                <a:solidFill>
                  <a:schemeClr val="accent2">
                    <a:lumMod val="75000"/>
                  </a:schemeClr>
                </a:solidFill>
              </a:rPr>
              <a:t>　　　　　　冷却器を無くする</a:t>
            </a:r>
            <a:endParaRPr kumimoji="1" lang="en-US" altLang="ja-JP" dirty="0" smtClean="0">
              <a:solidFill>
                <a:schemeClr val="accent2">
                  <a:lumMod val="75000"/>
                </a:schemeClr>
              </a:solidFill>
            </a:endParaRPr>
          </a:p>
          <a:p>
            <a:pPr marL="457200" indent="-457200">
              <a:buNone/>
            </a:pPr>
            <a:r>
              <a:rPr kumimoji="1" lang="ja-JP" altLang="en-US" dirty="0" smtClean="0"/>
              <a:t>　　　　　</a:t>
            </a:r>
            <a:r>
              <a:rPr kumimoji="1" lang="ja-JP" altLang="en-US" dirty="0" smtClean="0">
                <a:solidFill>
                  <a:schemeClr val="accent2">
                    <a:lumMod val="75000"/>
                  </a:schemeClr>
                </a:solidFill>
              </a:rPr>
              <a:t>→既存トリム冷却器はそのまま使用し</a:t>
            </a:r>
            <a:endParaRPr kumimoji="1" lang="en-US" altLang="ja-JP" dirty="0" smtClean="0">
              <a:solidFill>
                <a:schemeClr val="accent2">
                  <a:lumMod val="75000"/>
                </a:schemeClr>
              </a:solidFill>
            </a:endParaRPr>
          </a:p>
          <a:p>
            <a:pPr marL="457200" indent="-457200">
              <a:buNone/>
            </a:pPr>
            <a:r>
              <a:rPr kumimoji="1" lang="ja-JP" altLang="en-US" dirty="0" smtClean="0">
                <a:solidFill>
                  <a:schemeClr val="accent2">
                    <a:lumMod val="75000"/>
                  </a:schemeClr>
                </a:solidFill>
              </a:rPr>
              <a:t>　　　　　　最適化した空冷熱交の新設</a:t>
            </a:r>
            <a:endParaRPr kumimoji="1" lang="en-US" altLang="ja-JP" dirty="0" smtClean="0">
              <a:solidFill>
                <a:schemeClr val="accent2">
                  <a:lumMod val="75000"/>
                </a:schemeClr>
              </a:solidFill>
            </a:endParaRPr>
          </a:p>
          <a:p>
            <a:pPr marL="457200" indent="-457200">
              <a:buNone/>
            </a:pPr>
            <a:r>
              <a:rPr kumimoji="1" lang="ja-JP" altLang="en-US" dirty="0" smtClean="0"/>
              <a:t>　　　　　　　</a:t>
            </a:r>
            <a:endParaRPr kumimoji="1" lang="en-US" altLang="ja-JP" dirty="0" smtClean="0"/>
          </a:p>
          <a:p>
            <a:pPr marL="457200" indent="-457200">
              <a:buNone/>
            </a:pPr>
            <a:endParaRPr kumimoji="1" lang="en-US" altLang="ja-JP" dirty="0" smtClean="0"/>
          </a:p>
          <a:p>
            <a:pPr marL="457200" indent="-457200">
              <a:buFont typeface="+mj-lt"/>
              <a:buAutoNum type="alphaUcParenR"/>
            </a:pPr>
            <a:endParaRPr kumimoji="1" lang="en-US" altLang="ja-JP" dirty="0" smtClean="0"/>
          </a:p>
          <a:p>
            <a:pPr marL="457200" indent="-457200">
              <a:buNone/>
            </a:pPr>
            <a:endParaRPr kumimoji="1" lang="en-US" altLang="ja-JP" dirty="0" smtClean="0"/>
          </a:p>
          <a:p>
            <a:pPr marL="457200" indent="-457200">
              <a:buFont typeface="+mj-lt"/>
              <a:buAutoNum type="alphaUcParenR"/>
            </a:pPr>
            <a:endParaRPr kumimoji="1" lang="en-US" altLang="ja-JP" dirty="0" smtClean="0"/>
          </a:p>
          <a:p>
            <a:pPr marL="457200" indent="-457200">
              <a:buFont typeface="+mj-lt"/>
              <a:buAutoNum type="alphaUcParenR"/>
            </a:pPr>
            <a:endParaRPr kumimoji="1" lang="ja-JP" altLang="en-US" dirty="0"/>
          </a:p>
        </p:txBody>
      </p:sp>
      <p:pic>
        <p:nvPicPr>
          <p:cNvPr id="5" name="ACH15.wav">
            <a:hlinkClick r:id="" action="ppaction://media"/>
          </p:cNvPr>
          <p:cNvPicPr>
            <a:picLocks noRot="1" noChangeAspect="1"/>
          </p:cNvPicPr>
          <p:nvPr>
            <a:audioFile r:link="rId1"/>
          </p:nvPr>
        </p:nvPicPr>
        <p:blipFill>
          <a:blip r:embed="rId4" cstate="print"/>
          <a:stretch>
            <a:fillRect/>
          </a:stretch>
        </p:blipFill>
        <p:spPr>
          <a:xfrm>
            <a:off x="4419600" y="3276600"/>
            <a:ext cx="304800" cy="304800"/>
          </a:xfrm>
          <a:prstGeom prst="rect">
            <a:avLst/>
          </a:prstGeom>
        </p:spPr>
      </p:pic>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7362"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546" name="Text Box 2"/>
          <p:cNvSpPr txBox="1">
            <a:spLocks noChangeArrowheads="1"/>
          </p:cNvSpPr>
          <p:nvPr/>
        </p:nvSpPr>
        <p:spPr bwMode="auto">
          <a:xfrm>
            <a:off x="0" y="2755900"/>
            <a:ext cx="4706938" cy="3378200"/>
          </a:xfrm>
          <a:prstGeom prst="rect">
            <a:avLst/>
          </a:prstGeom>
          <a:solidFill>
            <a:schemeClr val="bg1"/>
          </a:solidFill>
          <a:ln w="9525">
            <a:noFill/>
            <a:miter lim="800000"/>
            <a:headEnd/>
            <a:tailEnd/>
          </a:ln>
          <a:effectLst/>
        </p:spPr>
        <p:txBody>
          <a:bodyPr>
            <a:spAutoFit/>
          </a:bodyPr>
          <a:lstStyle/>
          <a:p>
            <a:endParaRPr lang="en-GB" altLang="ja-JP" sz="2400" b="0">
              <a:solidFill>
                <a:schemeClr val="tx1"/>
              </a:solidFill>
              <a:latin typeface="Times New Roman" pitchFamily="18" charset="0"/>
              <a:ea typeface="ＭＳ Ｐゴシック" charset="-128"/>
            </a:endParaRPr>
          </a:p>
          <a:p>
            <a:endParaRPr lang="en-GB" altLang="ja-JP" sz="2400" b="0">
              <a:solidFill>
                <a:schemeClr val="tx1"/>
              </a:solidFill>
              <a:latin typeface="Times New Roman" pitchFamily="18" charset="0"/>
              <a:ea typeface="ＭＳ Ｐゴシック" charset="-128"/>
            </a:endParaRPr>
          </a:p>
          <a:p>
            <a:endParaRPr lang="en-GB" altLang="ja-JP" sz="2400" b="0">
              <a:solidFill>
                <a:schemeClr val="tx1"/>
              </a:solidFill>
              <a:latin typeface="Times New Roman" pitchFamily="18" charset="0"/>
              <a:ea typeface="ＭＳ Ｐゴシック" charset="-128"/>
            </a:endParaRPr>
          </a:p>
          <a:p>
            <a:endParaRPr lang="en-GB" altLang="ja-JP" sz="2400" b="0">
              <a:solidFill>
                <a:schemeClr val="tx1"/>
              </a:solidFill>
              <a:latin typeface="Times New Roman" pitchFamily="18" charset="0"/>
              <a:ea typeface="ＭＳ Ｐゴシック" charset="-128"/>
            </a:endParaRPr>
          </a:p>
          <a:p>
            <a:endParaRPr lang="en-GB" altLang="ja-JP" sz="2400" b="0">
              <a:solidFill>
                <a:schemeClr val="tx1"/>
              </a:solidFill>
              <a:latin typeface="Times New Roman" pitchFamily="18" charset="0"/>
              <a:ea typeface="ＭＳ Ｐゴシック" charset="-128"/>
            </a:endParaRPr>
          </a:p>
          <a:p>
            <a:endParaRPr lang="en-GB" altLang="ja-JP" sz="2400" b="0">
              <a:solidFill>
                <a:schemeClr val="tx1"/>
              </a:solidFill>
              <a:latin typeface="Times New Roman" pitchFamily="18" charset="0"/>
              <a:ea typeface="ＭＳ Ｐゴシック" charset="-128"/>
            </a:endParaRPr>
          </a:p>
          <a:p>
            <a:endParaRPr lang="en-GB" altLang="ja-JP" sz="2400" b="0">
              <a:solidFill>
                <a:schemeClr val="tx1"/>
              </a:solidFill>
              <a:latin typeface="Times New Roman" pitchFamily="18" charset="0"/>
              <a:ea typeface="ＭＳ Ｐゴシック" charset="-128"/>
            </a:endParaRPr>
          </a:p>
          <a:p>
            <a:endParaRPr lang="en-GB" altLang="ja-JP" sz="2400" b="0">
              <a:solidFill>
                <a:schemeClr val="tx1"/>
              </a:solidFill>
              <a:latin typeface="Times New Roman" pitchFamily="18" charset="0"/>
              <a:ea typeface="ＭＳ Ｐゴシック" charset="-128"/>
            </a:endParaRPr>
          </a:p>
          <a:p>
            <a:endParaRPr lang="en-GB" altLang="ja-JP" sz="2400" b="0">
              <a:solidFill>
                <a:schemeClr val="tx1"/>
              </a:solidFill>
              <a:latin typeface="Times New Roman" pitchFamily="18" charset="0"/>
              <a:ea typeface="ＭＳ Ｐゴシック" charset="-128"/>
            </a:endParaRPr>
          </a:p>
        </p:txBody>
      </p:sp>
      <p:sp>
        <p:nvSpPr>
          <p:cNvPr id="364547" name="Text Box 3"/>
          <p:cNvSpPr txBox="1">
            <a:spLocks noChangeArrowheads="1"/>
          </p:cNvSpPr>
          <p:nvPr/>
        </p:nvSpPr>
        <p:spPr bwMode="auto">
          <a:xfrm>
            <a:off x="363538" y="315913"/>
            <a:ext cx="8394700" cy="646331"/>
          </a:xfrm>
          <a:prstGeom prst="rect">
            <a:avLst/>
          </a:prstGeom>
          <a:noFill/>
          <a:ln w="9525">
            <a:noFill/>
            <a:miter lim="800000"/>
            <a:headEnd/>
            <a:tailEnd/>
          </a:ln>
          <a:effectLst/>
        </p:spPr>
        <p:txBody>
          <a:bodyPr>
            <a:spAutoFit/>
          </a:bodyPr>
          <a:lstStyle/>
          <a:p>
            <a:pPr algn="ctr"/>
            <a:r>
              <a:rPr kumimoji="1" lang="en-US" altLang="ja-JP" sz="2800" dirty="0" smtClean="0"/>
              <a:t>Case </a:t>
            </a:r>
            <a:r>
              <a:rPr kumimoji="1" lang="en-US" altLang="ja-JP" sz="2800" dirty="0" err="1" smtClean="0"/>
              <a:t>StudyA</a:t>
            </a:r>
            <a:r>
              <a:rPr kumimoji="1" lang="en-US" altLang="ja-JP" sz="2800" dirty="0" smtClean="0"/>
              <a:t>)</a:t>
            </a:r>
            <a:r>
              <a:rPr kumimoji="1" lang="ja-JP" altLang="en-US" sz="2400" dirty="0" smtClean="0"/>
              <a:t>　</a:t>
            </a:r>
            <a:r>
              <a:rPr kumimoji="1" lang="ja-JP" altLang="en-US" sz="3600" dirty="0" smtClean="0"/>
              <a:t>潤滑油</a:t>
            </a:r>
            <a:endParaRPr kumimoji="1" lang="en-US" altLang="ja-JP" sz="3600" dirty="0" smtClean="0"/>
          </a:p>
        </p:txBody>
      </p:sp>
      <p:pic>
        <p:nvPicPr>
          <p:cNvPr id="364548" name="Picture 4" descr="aircooler"/>
          <p:cNvPicPr>
            <a:picLocks noChangeAspect="1" noChangeArrowheads="1"/>
          </p:cNvPicPr>
          <p:nvPr/>
        </p:nvPicPr>
        <p:blipFill>
          <a:blip r:embed="rId5" cstate="print"/>
          <a:srcRect/>
          <a:stretch>
            <a:fillRect/>
          </a:stretch>
        </p:blipFill>
        <p:spPr bwMode="auto">
          <a:xfrm>
            <a:off x="2832100" y="2901950"/>
            <a:ext cx="6311900" cy="3365500"/>
          </a:xfrm>
          <a:prstGeom prst="rect">
            <a:avLst/>
          </a:prstGeom>
          <a:noFill/>
        </p:spPr>
      </p:pic>
      <p:pic>
        <p:nvPicPr>
          <p:cNvPr id="364549" name="Picture 5" descr="Cooler1"/>
          <p:cNvPicPr>
            <a:picLocks noChangeAspect="1" noChangeArrowheads="1"/>
          </p:cNvPicPr>
          <p:nvPr/>
        </p:nvPicPr>
        <p:blipFill>
          <a:blip r:embed="rId6" cstate="print"/>
          <a:srcRect/>
          <a:stretch>
            <a:fillRect/>
          </a:stretch>
        </p:blipFill>
        <p:spPr bwMode="auto">
          <a:xfrm>
            <a:off x="0" y="3105150"/>
            <a:ext cx="2806700" cy="1666875"/>
          </a:xfrm>
          <a:prstGeom prst="rect">
            <a:avLst/>
          </a:prstGeom>
          <a:noFill/>
          <a:ln w="9525">
            <a:noFill/>
            <a:miter lim="800000"/>
            <a:headEnd/>
            <a:tailEnd/>
          </a:ln>
        </p:spPr>
      </p:pic>
      <p:pic>
        <p:nvPicPr>
          <p:cNvPr id="364550" name="Picture 6" descr="Coolers2"/>
          <p:cNvPicPr>
            <a:picLocks noChangeAspect="1" noChangeArrowheads="1"/>
          </p:cNvPicPr>
          <p:nvPr/>
        </p:nvPicPr>
        <p:blipFill>
          <a:blip r:embed="rId7" cstate="print"/>
          <a:srcRect/>
          <a:stretch>
            <a:fillRect/>
          </a:stretch>
        </p:blipFill>
        <p:spPr bwMode="auto">
          <a:xfrm>
            <a:off x="768350" y="5072063"/>
            <a:ext cx="1425575" cy="1147762"/>
          </a:xfrm>
          <a:prstGeom prst="rect">
            <a:avLst/>
          </a:prstGeom>
          <a:noFill/>
          <a:ln w="9525">
            <a:noFill/>
            <a:miter lim="800000"/>
            <a:headEnd/>
            <a:tailEnd/>
          </a:ln>
        </p:spPr>
      </p:pic>
      <p:sp>
        <p:nvSpPr>
          <p:cNvPr id="364551" name="Text Box 7"/>
          <p:cNvSpPr txBox="1">
            <a:spLocks noChangeArrowheads="1"/>
          </p:cNvSpPr>
          <p:nvPr/>
        </p:nvSpPr>
        <p:spPr bwMode="auto">
          <a:xfrm>
            <a:off x="1358900" y="4762500"/>
            <a:ext cx="1560042" cy="307777"/>
          </a:xfrm>
          <a:prstGeom prst="rect">
            <a:avLst/>
          </a:prstGeom>
          <a:noFill/>
          <a:ln w="9525">
            <a:noFill/>
            <a:miter lim="800000"/>
            <a:headEnd/>
            <a:tailEnd/>
          </a:ln>
          <a:effectLst/>
        </p:spPr>
        <p:txBody>
          <a:bodyPr wrap="none">
            <a:spAutoFit/>
          </a:bodyPr>
          <a:lstStyle/>
          <a:p>
            <a:r>
              <a:rPr kumimoji="1" lang="en-US" altLang="ja-JP" sz="1400" dirty="0" smtClean="0"/>
              <a:t>hiTRAN</a:t>
            </a:r>
            <a:r>
              <a:rPr kumimoji="1" lang="ja-JP" altLang="en-US" sz="1400" dirty="0" smtClean="0"/>
              <a:t>伝熱促進</a:t>
            </a:r>
            <a:endParaRPr kumimoji="1" lang="ja-JP" altLang="en-US" sz="1400" dirty="0"/>
          </a:p>
        </p:txBody>
      </p:sp>
      <p:sp>
        <p:nvSpPr>
          <p:cNvPr id="364552" name="Text Box 8"/>
          <p:cNvSpPr txBox="1">
            <a:spLocks noChangeArrowheads="1"/>
          </p:cNvSpPr>
          <p:nvPr/>
        </p:nvSpPr>
        <p:spPr bwMode="auto">
          <a:xfrm>
            <a:off x="463550" y="2735263"/>
            <a:ext cx="1441420" cy="307777"/>
          </a:xfrm>
          <a:prstGeom prst="rect">
            <a:avLst/>
          </a:prstGeom>
          <a:noFill/>
          <a:ln w="9525">
            <a:noFill/>
            <a:miter lim="800000"/>
            <a:headEnd/>
            <a:tailEnd/>
          </a:ln>
          <a:effectLst/>
        </p:spPr>
        <p:txBody>
          <a:bodyPr wrap="none">
            <a:spAutoFit/>
          </a:bodyPr>
          <a:lstStyle/>
          <a:p>
            <a:r>
              <a:rPr kumimoji="1" lang="ja-JP" altLang="en-US" sz="1400" dirty="0" smtClean="0"/>
              <a:t>フィン付平滑管</a:t>
            </a:r>
            <a:endParaRPr kumimoji="1" lang="en-US" altLang="ja-JP" sz="1400" dirty="0" smtClean="0"/>
          </a:p>
        </p:txBody>
      </p:sp>
      <p:sp>
        <p:nvSpPr>
          <p:cNvPr id="364553" name="Text Box 9"/>
          <p:cNvSpPr txBox="1">
            <a:spLocks noChangeArrowheads="1"/>
          </p:cNvSpPr>
          <p:nvPr/>
        </p:nvSpPr>
        <p:spPr bwMode="auto">
          <a:xfrm>
            <a:off x="1752600" y="962025"/>
            <a:ext cx="5612434" cy="1631216"/>
          </a:xfrm>
          <a:prstGeom prst="rect">
            <a:avLst/>
          </a:prstGeom>
          <a:noFill/>
          <a:ln w="9525">
            <a:noFill/>
            <a:miter lim="800000"/>
            <a:headEnd/>
            <a:tailEnd/>
          </a:ln>
          <a:effectLst/>
        </p:spPr>
        <p:txBody>
          <a:bodyPr wrap="none">
            <a:spAutoFit/>
          </a:bodyPr>
          <a:lstStyle/>
          <a:p>
            <a:r>
              <a:rPr kumimoji="1" lang="ja-JP" altLang="en-US" dirty="0" smtClean="0"/>
              <a:t>・必要設置面積は従来の</a:t>
            </a:r>
            <a:r>
              <a:rPr kumimoji="1" lang="en-US" altLang="ja-JP" dirty="0" smtClean="0"/>
              <a:t>1/3</a:t>
            </a:r>
          </a:p>
          <a:p>
            <a:r>
              <a:rPr kumimoji="1" lang="ja-JP" altLang="en-US" dirty="0" smtClean="0"/>
              <a:t>・同じ熱負荷を同じ圧力損失で達成</a:t>
            </a:r>
            <a:endParaRPr kumimoji="1" lang="en-US" altLang="ja-JP" dirty="0" smtClean="0"/>
          </a:p>
          <a:p>
            <a:r>
              <a:rPr kumimoji="1" lang="ja-JP" altLang="en-US" dirty="0" smtClean="0"/>
              <a:t>・ファン動力は</a:t>
            </a:r>
            <a:r>
              <a:rPr kumimoji="1" lang="en-US" altLang="ja-JP" dirty="0" smtClean="0"/>
              <a:t>1/2</a:t>
            </a:r>
            <a:r>
              <a:rPr kumimoji="1" lang="ja-JP" altLang="en-US" dirty="0" smtClean="0"/>
              <a:t>以下</a:t>
            </a:r>
            <a:endParaRPr kumimoji="1" lang="en-US" altLang="ja-JP" dirty="0" smtClean="0"/>
          </a:p>
          <a:p>
            <a:r>
              <a:rPr kumimoji="1" lang="ja-JP" altLang="en-US" dirty="0" smtClean="0"/>
              <a:t>・騒音の制限内で設計の柔軟性を達成</a:t>
            </a:r>
            <a:endParaRPr kumimoji="1" lang="en-US" altLang="ja-JP" dirty="0" smtClean="0"/>
          </a:p>
          <a:p>
            <a:r>
              <a:rPr kumimoji="1" lang="ja-JP" altLang="en-US" dirty="0" smtClean="0"/>
              <a:t>・</a:t>
            </a:r>
            <a:r>
              <a:rPr kumimoji="1" lang="en-US" altLang="ja-JP" dirty="0" smtClean="0"/>
              <a:t>hiTRAN</a:t>
            </a:r>
            <a:r>
              <a:rPr kumimoji="1" lang="ja-JP" altLang="en-US" dirty="0" smtClean="0"/>
              <a:t>システムを含んで、</a:t>
            </a:r>
            <a:r>
              <a:rPr kumimoji="1" lang="en-US" altLang="ja-JP" dirty="0" smtClean="0"/>
              <a:t>1/2</a:t>
            </a:r>
            <a:r>
              <a:rPr kumimoji="1" lang="ja-JP" altLang="en-US" dirty="0" smtClean="0"/>
              <a:t>以下の建設費</a:t>
            </a:r>
            <a:endParaRPr lang="en-GB" altLang="ja-JP" b="0" dirty="0">
              <a:solidFill>
                <a:schemeClr val="tx1"/>
              </a:solidFill>
              <a:ea typeface="ＭＳ Ｐゴシック" charset="-128"/>
            </a:endParaRPr>
          </a:p>
        </p:txBody>
      </p:sp>
      <p:graphicFrame>
        <p:nvGraphicFramePr>
          <p:cNvPr id="364554" name="Object 10"/>
          <p:cNvGraphicFramePr>
            <a:graphicFrameLocks noChangeAspect="1"/>
          </p:cNvGraphicFramePr>
          <p:nvPr/>
        </p:nvGraphicFramePr>
        <p:xfrm>
          <a:off x="609600" y="4724400"/>
          <a:ext cx="847725" cy="411163"/>
        </p:xfrm>
        <a:graphic>
          <a:graphicData uri="http://schemas.openxmlformats.org/presentationml/2006/ole">
            <mc:AlternateContent xmlns:mc="http://schemas.openxmlformats.org/markup-compatibility/2006">
              <mc:Choice xmlns:v="urn:schemas-microsoft-com:vml" Requires="v">
                <p:oleObj spid="_x0000_s129027" name="Photo Editor Photo" r:id="rId8" imgW="2142857" imgH="1038370" progId="">
                  <p:embed/>
                </p:oleObj>
              </mc:Choice>
              <mc:Fallback>
                <p:oleObj name="Photo Editor Photo" r:id="rId8" imgW="2142857" imgH="1038370" progId="">
                  <p:embed/>
                  <p:pic>
                    <p:nvPicPr>
                      <p:cNvPr id="0"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09600" y="4724400"/>
                        <a:ext cx="847725" cy="411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2" name="ACH16.wav">
            <a:hlinkClick r:id="" action="ppaction://media"/>
          </p:cNvPr>
          <p:cNvPicPr>
            <a:picLocks noRot="1" noChangeAspect="1"/>
          </p:cNvPicPr>
          <p:nvPr>
            <a:audioFile r:link="rId2"/>
          </p:nvPr>
        </p:nvPicPr>
        <p:blipFill>
          <a:blip r:embed="rId10" cstate="print"/>
          <a:stretch>
            <a:fillRect/>
          </a:stretch>
        </p:blipFill>
        <p:spPr>
          <a:xfrm>
            <a:off x="4419600" y="3276600"/>
            <a:ext cx="304800" cy="304800"/>
          </a:xfrm>
          <a:prstGeom prst="rect">
            <a:avLst/>
          </a:prstGeom>
        </p:spPr>
      </p:pic>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3043"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12"/>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ChangeArrowheads="1"/>
          </p:cNvSpPr>
          <p:nvPr/>
        </p:nvSpPr>
        <p:spPr bwMode="auto">
          <a:xfrm>
            <a:off x="304800" y="1066800"/>
            <a:ext cx="8534400" cy="457200"/>
          </a:xfrm>
          <a:prstGeom prst="rect">
            <a:avLst/>
          </a:prstGeom>
          <a:noFill/>
          <a:ln w="9525">
            <a:noFill/>
            <a:miter lim="800000"/>
            <a:headEnd/>
            <a:tailEnd/>
          </a:ln>
        </p:spPr>
        <p:txBody>
          <a:bodyPr lIns="92075" tIns="46038" rIns="92075" bIns="46038" anchor="ctr"/>
          <a:lstStyle/>
          <a:p>
            <a:pPr defTabSz="762000"/>
            <a:r>
              <a:rPr lang="en-GB" altLang="ja-JP" sz="4000">
                <a:solidFill>
                  <a:schemeClr val="tx1"/>
                </a:solidFill>
                <a:ea typeface="ＭＳ Ｐゴシック" pitchFamily="50" charset="-128"/>
              </a:rPr>
              <a:t> </a:t>
            </a:r>
            <a:endParaRPr lang="en-GB" altLang="ja-JP" sz="4000">
              <a:solidFill>
                <a:schemeClr val="tx1"/>
              </a:solidFill>
              <a:latin typeface="Arial" pitchFamily="34" charset="0"/>
              <a:ea typeface="ＭＳ Ｐゴシック" pitchFamily="50" charset="-128"/>
            </a:endParaRPr>
          </a:p>
        </p:txBody>
      </p:sp>
      <p:sp>
        <p:nvSpPr>
          <p:cNvPr id="46083" name="Rectangle 3"/>
          <p:cNvSpPr>
            <a:spLocks noChangeArrowheads="1"/>
          </p:cNvSpPr>
          <p:nvPr/>
        </p:nvSpPr>
        <p:spPr bwMode="auto">
          <a:xfrm>
            <a:off x="838200" y="2286000"/>
            <a:ext cx="3886200" cy="3276600"/>
          </a:xfrm>
          <a:prstGeom prst="rect">
            <a:avLst/>
          </a:prstGeom>
          <a:noFill/>
          <a:ln w="9525">
            <a:noFill/>
            <a:miter lim="800000"/>
            <a:headEnd/>
            <a:tailEnd/>
          </a:ln>
        </p:spPr>
        <p:txBody>
          <a:bodyPr lIns="92075" tIns="46038" rIns="92075" bIns="46038"/>
          <a:lstStyle/>
          <a:p>
            <a:pPr defTabSz="762000"/>
            <a:endParaRPr lang="en-US" altLang="ja-JP" sz="2400" b="0">
              <a:solidFill>
                <a:schemeClr val="tx1"/>
              </a:solidFill>
              <a:latin typeface="Arial" pitchFamily="34" charset="0"/>
              <a:ea typeface="ＭＳ Ｐゴシック" pitchFamily="50" charset="-128"/>
            </a:endParaRPr>
          </a:p>
        </p:txBody>
      </p:sp>
      <p:sp>
        <p:nvSpPr>
          <p:cNvPr id="46084" name="Rectangle 5"/>
          <p:cNvSpPr>
            <a:spLocks noChangeArrowheads="1"/>
          </p:cNvSpPr>
          <p:nvPr/>
        </p:nvSpPr>
        <p:spPr bwMode="auto">
          <a:xfrm>
            <a:off x="174625" y="233363"/>
            <a:ext cx="9144000" cy="2327275"/>
          </a:xfrm>
          <a:prstGeom prst="rect">
            <a:avLst/>
          </a:prstGeom>
          <a:noFill/>
          <a:ln w="9525">
            <a:noFill/>
            <a:miter lim="800000"/>
            <a:headEnd/>
            <a:tailEnd/>
          </a:ln>
        </p:spPr>
        <p:txBody>
          <a:bodyPr/>
          <a:lstStyle/>
          <a:p>
            <a:pPr marL="342900" indent="-342900" algn="ctr">
              <a:buClr>
                <a:srgbClr val="FF0000"/>
              </a:buClr>
            </a:pPr>
            <a:r>
              <a:rPr lang="en-US" altLang="ja-JP" sz="2800" dirty="0">
                <a:solidFill>
                  <a:schemeClr val="tx1"/>
                </a:solidFill>
                <a:ea typeface="ＭＳ Ｐゴシック" pitchFamily="50" charset="-128"/>
              </a:rPr>
              <a:t>Case </a:t>
            </a:r>
            <a:r>
              <a:rPr lang="en-US" altLang="ja-JP" sz="2800" dirty="0" smtClean="0">
                <a:solidFill>
                  <a:schemeClr val="tx1"/>
                </a:solidFill>
                <a:latin typeface="Tahoma" pitchFamily="34" charset="0"/>
                <a:ea typeface="ＭＳ Ｐゴシック" pitchFamily="50" charset="-128"/>
              </a:rPr>
              <a:t>Study</a:t>
            </a:r>
            <a:r>
              <a:rPr lang="en-US" altLang="ja-JP" sz="2800" b="0" dirty="0" smtClean="0">
                <a:solidFill>
                  <a:schemeClr val="tx1"/>
                </a:solidFill>
                <a:ea typeface="ＭＳ Ｐゴシック" pitchFamily="50" charset="-128"/>
              </a:rPr>
              <a:t> </a:t>
            </a:r>
            <a:r>
              <a:rPr lang="en-US" altLang="ja-JP" sz="2800" dirty="0" smtClean="0">
                <a:solidFill>
                  <a:schemeClr val="tx1"/>
                </a:solidFill>
                <a:latin typeface="Tahoma" pitchFamily="34" charset="0"/>
                <a:ea typeface="ＭＳ Ｐゴシック" pitchFamily="50" charset="-128"/>
              </a:rPr>
              <a:t>B) </a:t>
            </a:r>
            <a:r>
              <a:rPr lang="ja-JP" altLang="en-US" sz="2800" dirty="0" smtClean="0">
                <a:solidFill>
                  <a:schemeClr val="tx1"/>
                </a:solidFill>
                <a:latin typeface="Tahoma" pitchFamily="34" charset="0"/>
                <a:ea typeface="ＭＳ Ｐゴシック" pitchFamily="50" charset="-128"/>
              </a:rPr>
              <a:t>　</a:t>
            </a:r>
            <a:r>
              <a:rPr kumimoji="1" lang="ja-JP" altLang="en-US" sz="2800" dirty="0" smtClean="0"/>
              <a:t>ディーゼル油</a:t>
            </a:r>
            <a:r>
              <a:rPr lang="en-US" altLang="ja-JP" sz="3200" b="0" dirty="0" smtClean="0">
                <a:solidFill>
                  <a:schemeClr val="tx1"/>
                </a:solidFill>
                <a:ea typeface="ＭＳ Ｐゴシック" pitchFamily="50" charset="-128"/>
              </a:rPr>
              <a:t>       </a:t>
            </a:r>
            <a:endParaRPr lang="en-US" altLang="ja-JP" sz="3200" b="0" dirty="0">
              <a:solidFill>
                <a:schemeClr val="tx1"/>
              </a:solidFill>
              <a:ea typeface="ＭＳ Ｐゴシック" pitchFamily="50" charset="-128"/>
            </a:endParaRPr>
          </a:p>
          <a:p>
            <a:pPr marL="342900" indent="-342900">
              <a:buClr>
                <a:srgbClr val="FF0000"/>
              </a:buClr>
            </a:pPr>
            <a:r>
              <a:rPr lang="en-US" altLang="ja-JP" sz="2400" b="0" dirty="0" smtClean="0">
                <a:solidFill>
                  <a:schemeClr val="tx1"/>
                </a:solidFill>
                <a:ea typeface="ＭＳ Ｐゴシック" pitchFamily="50" charset="-128"/>
              </a:rPr>
              <a:t> </a:t>
            </a:r>
            <a:r>
              <a:rPr lang="ja-JP" altLang="en-US" sz="2400" dirty="0">
                <a:solidFill>
                  <a:schemeClr val="tx1"/>
                </a:solidFill>
                <a:ea typeface="ＭＳ Ｐゴシック" pitchFamily="50" charset="-128"/>
              </a:rPr>
              <a:t>顧客名</a:t>
            </a:r>
            <a:r>
              <a:rPr lang="en-US" altLang="ja-JP" sz="2400" b="0" dirty="0">
                <a:solidFill>
                  <a:schemeClr val="tx1"/>
                </a:solidFill>
                <a:ea typeface="ＭＳ Ｐゴシック" pitchFamily="50" charset="-128"/>
              </a:rPr>
              <a:t>:</a:t>
            </a:r>
            <a:r>
              <a:rPr lang="en-US" altLang="ja-JP" sz="2400" dirty="0">
                <a:solidFill>
                  <a:schemeClr val="tx1"/>
                </a:solidFill>
                <a:ea typeface="ＭＳ Ｐゴシック" pitchFamily="50" charset="-128"/>
              </a:rPr>
              <a:t>  </a:t>
            </a:r>
            <a:r>
              <a:rPr lang="ja-JP" altLang="en-US" sz="2400" dirty="0" smtClean="0">
                <a:solidFill>
                  <a:schemeClr val="tx1"/>
                </a:solidFill>
                <a:ea typeface="ＭＳ Ｐゴシック" pitchFamily="50" charset="-128"/>
              </a:rPr>
              <a:t>　　　　　　</a:t>
            </a:r>
            <a:r>
              <a:rPr lang="ja-JP" altLang="en-US" sz="2400" dirty="0" smtClean="0">
                <a:solidFill>
                  <a:schemeClr val="accent2">
                    <a:lumMod val="75000"/>
                  </a:schemeClr>
                </a:solidFill>
                <a:ea typeface="ＭＳ Ｐゴシック" pitchFamily="50" charset="-128"/>
              </a:rPr>
              <a:t>リライアンス・インダストリー</a:t>
            </a:r>
            <a:r>
              <a:rPr lang="en-US" altLang="ja-JP" sz="2400" dirty="0" smtClean="0">
                <a:solidFill>
                  <a:schemeClr val="accent2">
                    <a:lumMod val="75000"/>
                  </a:schemeClr>
                </a:solidFill>
                <a:ea typeface="ＭＳ Ｐゴシック" pitchFamily="50" charset="-128"/>
              </a:rPr>
              <a:t>, </a:t>
            </a:r>
            <a:r>
              <a:rPr lang="ja-JP" altLang="en-US" sz="2400" dirty="0">
                <a:solidFill>
                  <a:schemeClr val="accent2">
                    <a:lumMod val="75000"/>
                  </a:schemeClr>
                </a:solidFill>
                <a:ea typeface="ＭＳ Ｐゴシック" pitchFamily="50" charset="-128"/>
              </a:rPr>
              <a:t>サラト</a:t>
            </a:r>
            <a:r>
              <a:rPr lang="en-US" altLang="ja-JP" sz="2400" dirty="0">
                <a:solidFill>
                  <a:schemeClr val="accent2">
                    <a:lumMod val="75000"/>
                  </a:schemeClr>
                </a:solidFill>
                <a:ea typeface="ＭＳ Ｐゴシック" pitchFamily="50" charset="-128"/>
              </a:rPr>
              <a:t>, </a:t>
            </a:r>
            <a:r>
              <a:rPr lang="ja-JP" altLang="en-US" sz="2400" dirty="0">
                <a:solidFill>
                  <a:schemeClr val="accent2">
                    <a:lumMod val="75000"/>
                  </a:schemeClr>
                </a:solidFill>
                <a:ea typeface="ＭＳ Ｐゴシック" pitchFamily="50" charset="-128"/>
              </a:rPr>
              <a:t>インド</a:t>
            </a:r>
            <a:endParaRPr lang="en-US" altLang="ja-JP" sz="2400" dirty="0">
              <a:solidFill>
                <a:schemeClr val="accent2">
                  <a:lumMod val="75000"/>
                </a:schemeClr>
              </a:solidFill>
              <a:ea typeface="ＭＳ Ｐゴシック" pitchFamily="50" charset="-128"/>
            </a:endParaRPr>
          </a:p>
          <a:p>
            <a:pPr marL="342900" indent="-342900">
              <a:buClr>
                <a:srgbClr val="FF0000"/>
              </a:buClr>
            </a:pPr>
            <a:r>
              <a:rPr lang="en-US" altLang="ja-JP" sz="2400" b="0" dirty="0">
                <a:solidFill>
                  <a:schemeClr val="tx1"/>
                </a:solidFill>
                <a:ea typeface="ＭＳ Ｐゴシック" pitchFamily="50" charset="-128"/>
              </a:rPr>
              <a:t> </a:t>
            </a:r>
            <a:r>
              <a:rPr lang="ja-JP" altLang="en-US" sz="2400" dirty="0">
                <a:solidFill>
                  <a:schemeClr val="tx1"/>
                </a:solidFill>
                <a:ea typeface="ＭＳ Ｐゴシック" pitchFamily="50" charset="-128"/>
              </a:rPr>
              <a:t>契約社名</a:t>
            </a:r>
            <a:r>
              <a:rPr lang="en-US" altLang="ja-JP" sz="2400" b="0" dirty="0" smtClean="0">
                <a:solidFill>
                  <a:schemeClr val="tx1"/>
                </a:solidFill>
                <a:ea typeface="ＭＳ Ｐゴシック" pitchFamily="50" charset="-128"/>
              </a:rPr>
              <a:t>:</a:t>
            </a:r>
            <a:r>
              <a:rPr lang="ja-JP" altLang="en-US" sz="2400" b="0" dirty="0" smtClean="0">
                <a:solidFill>
                  <a:schemeClr val="tx1"/>
                </a:solidFill>
                <a:ea typeface="ＭＳ Ｐゴシック" pitchFamily="50" charset="-128"/>
              </a:rPr>
              <a:t>　　　　　　</a:t>
            </a:r>
            <a:r>
              <a:rPr lang="ja-JP" altLang="en-US" sz="2400" b="0" dirty="0" smtClean="0">
                <a:solidFill>
                  <a:schemeClr val="accent2">
                    <a:lumMod val="75000"/>
                  </a:schemeClr>
                </a:solidFill>
                <a:ea typeface="ＭＳ Ｐゴシック" pitchFamily="50" charset="-128"/>
              </a:rPr>
              <a:t>ベクテル　リミティド</a:t>
            </a:r>
            <a:endParaRPr lang="en-US" altLang="ja-JP" sz="2400" dirty="0">
              <a:solidFill>
                <a:schemeClr val="accent2">
                  <a:lumMod val="75000"/>
                </a:schemeClr>
              </a:solidFill>
              <a:ea typeface="ＭＳ Ｐゴシック" pitchFamily="50" charset="-128"/>
            </a:endParaRPr>
          </a:p>
          <a:p>
            <a:pPr marL="342900" indent="-342900">
              <a:buClr>
                <a:srgbClr val="FF0000"/>
              </a:buClr>
            </a:pPr>
            <a:r>
              <a:rPr lang="en-US" altLang="ja-JP" sz="2400" dirty="0">
                <a:solidFill>
                  <a:schemeClr val="tx1"/>
                </a:solidFill>
                <a:ea typeface="ＭＳ Ｐゴシック" pitchFamily="50" charset="-128"/>
              </a:rPr>
              <a:t> </a:t>
            </a:r>
            <a:r>
              <a:rPr lang="ja-JP" altLang="en-US" sz="2400" dirty="0">
                <a:solidFill>
                  <a:schemeClr val="tx1"/>
                </a:solidFill>
                <a:ea typeface="ＭＳ Ｐゴシック" pitchFamily="50" charset="-128"/>
              </a:rPr>
              <a:t>対象の熱交換器</a:t>
            </a:r>
            <a:r>
              <a:rPr lang="en-US" altLang="ja-JP" sz="2400" b="0" dirty="0">
                <a:solidFill>
                  <a:schemeClr val="tx1"/>
                </a:solidFill>
                <a:ea typeface="ＭＳ Ｐゴシック" pitchFamily="50" charset="-128"/>
              </a:rPr>
              <a:t>:  </a:t>
            </a:r>
            <a:r>
              <a:rPr lang="ja-JP" altLang="en-US" sz="2400" dirty="0" smtClean="0">
                <a:solidFill>
                  <a:schemeClr val="accent2">
                    <a:lumMod val="75000"/>
                  </a:schemeClr>
                </a:solidFill>
                <a:ea typeface="ＭＳ Ｐゴシック" pitchFamily="50" charset="-128"/>
              </a:rPr>
              <a:t>製品油精留塔ボトム油冷却器</a:t>
            </a:r>
            <a:endParaRPr lang="en-GB" altLang="ja-JP" sz="2400" dirty="0">
              <a:solidFill>
                <a:schemeClr val="accent2">
                  <a:lumMod val="75000"/>
                </a:schemeClr>
              </a:solidFill>
              <a:ea typeface="ＭＳ Ｐゴシック" pitchFamily="50" charset="-128"/>
            </a:endParaRPr>
          </a:p>
          <a:p>
            <a:pPr marL="342900" indent="-342900">
              <a:buClr>
                <a:srgbClr val="FF0000"/>
              </a:buClr>
            </a:pPr>
            <a:r>
              <a:rPr lang="en-US" altLang="ja-JP" sz="2400" dirty="0" smtClean="0">
                <a:solidFill>
                  <a:schemeClr val="tx1"/>
                </a:solidFill>
                <a:ea typeface="ＭＳ Ｐゴシック" pitchFamily="50" charset="-128"/>
              </a:rPr>
              <a:t> </a:t>
            </a:r>
            <a:r>
              <a:rPr lang="ja-JP" altLang="en-US" sz="2400" dirty="0">
                <a:solidFill>
                  <a:schemeClr val="tx1"/>
                </a:solidFill>
                <a:ea typeface="ＭＳ Ｐゴシック" pitchFamily="50" charset="-128"/>
              </a:rPr>
              <a:t>処理流体</a:t>
            </a:r>
            <a:r>
              <a:rPr lang="en-US" altLang="ja-JP" sz="2400" b="0" dirty="0">
                <a:solidFill>
                  <a:schemeClr val="tx1"/>
                </a:solidFill>
                <a:ea typeface="ＭＳ Ｐゴシック" pitchFamily="50" charset="-128"/>
              </a:rPr>
              <a:t> </a:t>
            </a:r>
            <a:r>
              <a:rPr lang="en-US" altLang="ja-JP" sz="2400" b="0" dirty="0">
                <a:solidFill>
                  <a:schemeClr val="accent2">
                    <a:lumMod val="75000"/>
                  </a:schemeClr>
                </a:solidFill>
                <a:ea typeface="ＭＳ Ｐゴシック" pitchFamily="50" charset="-128"/>
              </a:rPr>
              <a:t>:  </a:t>
            </a:r>
            <a:r>
              <a:rPr lang="ja-JP" altLang="en-US" sz="2400" b="0" dirty="0" smtClean="0">
                <a:solidFill>
                  <a:schemeClr val="accent2">
                    <a:lumMod val="75000"/>
                  </a:schemeClr>
                </a:solidFill>
                <a:ea typeface="ＭＳ Ｐゴシック" pitchFamily="50" charset="-128"/>
              </a:rPr>
              <a:t>　　　　減圧ガスオイル</a:t>
            </a:r>
            <a:endParaRPr lang="en-US" altLang="ja-JP" sz="2400" dirty="0">
              <a:solidFill>
                <a:schemeClr val="accent2">
                  <a:lumMod val="75000"/>
                </a:schemeClr>
              </a:solidFill>
              <a:ea typeface="ＭＳ Ｐゴシック" pitchFamily="50" charset="-128"/>
            </a:endParaRPr>
          </a:p>
        </p:txBody>
      </p:sp>
      <p:sp>
        <p:nvSpPr>
          <p:cNvPr id="301062" name="Text Box 6"/>
          <p:cNvSpPr txBox="1">
            <a:spLocks noChangeArrowheads="1"/>
          </p:cNvSpPr>
          <p:nvPr/>
        </p:nvSpPr>
        <p:spPr bwMode="auto">
          <a:xfrm>
            <a:off x="361950" y="2714625"/>
            <a:ext cx="3465513" cy="457200"/>
          </a:xfrm>
          <a:prstGeom prst="rect">
            <a:avLst/>
          </a:prstGeom>
          <a:noFill/>
          <a:ln w="9525">
            <a:noFill/>
            <a:miter lim="800000"/>
            <a:headEnd/>
            <a:tailEnd/>
          </a:ln>
          <a:effectLst/>
        </p:spPr>
        <p:txBody>
          <a:bodyPr>
            <a:spAutoFit/>
          </a:bodyPr>
          <a:lstStyle/>
          <a:p>
            <a:pPr>
              <a:spcBef>
                <a:spcPct val="50000"/>
              </a:spcBef>
              <a:defRPr/>
            </a:pPr>
            <a:r>
              <a:rPr lang="ja-JP" altLang="en-US" sz="2400">
                <a:effectLst>
                  <a:outerShdw blurRad="38100" dist="38100" dir="2700000" algn="tl">
                    <a:srgbClr val="C0C0C0"/>
                  </a:outerShdw>
                </a:effectLst>
                <a:latin typeface="Arial" pitchFamily="34" charset="0"/>
                <a:ea typeface="ＭＳ Ｐゴシック" pitchFamily="50" charset="-128"/>
              </a:rPr>
              <a:t>提起された問題は</a:t>
            </a:r>
            <a:r>
              <a:rPr lang="en-US" sz="2400">
                <a:effectLst>
                  <a:outerShdw blurRad="38100" dist="38100" dir="2700000" algn="tl">
                    <a:srgbClr val="C0C0C0"/>
                  </a:outerShdw>
                </a:effectLst>
                <a:latin typeface="Arial" pitchFamily="34" charset="0"/>
              </a:rPr>
              <a:t> </a:t>
            </a:r>
            <a:r>
              <a:rPr lang="en-US" altLang="ja-JP" sz="2400">
                <a:effectLst>
                  <a:outerShdw blurRad="38100" dist="38100" dir="2700000" algn="tl">
                    <a:srgbClr val="C0C0C0"/>
                  </a:outerShdw>
                </a:effectLst>
                <a:latin typeface="Arial" pitchFamily="34" charset="0"/>
                <a:ea typeface="ＭＳ Ｐゴシック" pitchFamily="50" charset="-128"/>
              </a:rPr>
              <a:t>-</a:t>
            </a:r>
            <a:endParaRPr lang="en-GB" altLang="ja-JP" sz="2400">
              <a:solidFill>
                <a:schemeClr val="tx1"/>
              </a:solidFill>
              <a:effectLst>
                <a:outerShdw blurRad="38100" dist="38100" dir="2700000" algn="tl">
                  <a:srgbClr val="C0C0C0"/>
                </a:outerShdw>
              </a:effectLst>
              <a:latin typeface="Arial" pitchFamily="34" charset="0"/>
              <a:ea typeface="ＭＳ Ｐゴシック" pitchFamily="50" charset="-128"/>
            </a:endParaRPr>
          </a:p>
        </p:txBody>
      </p:sp>
      <p:sp>
        <p:nvSpPr>
          <p:cNvPr id="46086" name="Rectangle 7"/>
          <p:cNvSpPr>
            <a:spLocks noChangeArrowheads="1"/>
          </p:cNvSpPr>
          <p:nvPr/>
        </p:nvSpPr>
        <p:spPr bwMode="auto">
          <a:xfrm>
            <a:off x="0" y="3140075"/>
            <a:ext cx="5127171" cy="3019425"/>
          </a:xfrm>
          <a:prstGeom prst="rect">
            <a:avLst/>
          </a:prstGeom>
          <a:noFill/>
          <a:ln w="9525">
            <a:noFill/>
            <a:miter lim="800000"/>
            <a:headEnd/>
            <a:tailEnd/>
          </a:ln>
        </p:spPr>
        <p:txBody>
          <a:bodyPr/>
          <a:lstStyle/>
          <a:p>
            <a:pPr marL="342900" indent="-342900">
              <a:lnSpc>
                <a:spcPct val="125000"/>
              </a:lnSpc>
              <a:spcBef>
                <a:spcPct val="20000"/>
              </a:spcBef>
              <a:buClr>
                <a:srgbClr val="FF0000"/>
              </a:buClr>
            </a:pPr>
            <a:r>
              <a:rPr lang="en-US" altLang="ja-JP" sz="2400" b="0" dirty="0">
                <a:solidFill>
                  <a:schemeClr val="tx1"/>
                </a:solidFill>
                <a:ea typeface="ＭＳ Ｐゴシック" pitchFamily="50" charset="-128"/>
              </a:rPr>
              <a:t>    </a:t>
            </a:r>
            <a:r>
              <a:rPr lang="ja-JP" altLang="en-US" dirty="0">
                <a:solidFill>
                  <a:schemeClr val="tx1"/>
                </a:solidFill>
                <a:ea typeface="ＭＳ Ｐゴシック" pitchFamily="50" charset="-128"/>
              </a:rPr>
              <a:t>能力改善計画</a:t>
            </a:r>
            <a:r>
              <a:rPr lang="en-US" altLang="ja-JP" dirty="0">
                <a:solidFill>
                  <a:schemeClr val="tx1"/>
                </a:solidFill>
                <a:ea typeface="ＭＳ Ｐゴシック" pitchFamily="50" charset="-128"/>
              </a:rPr>
              <a:t>– </a:t>
            </a:r>
            <a:endParaRPr lang="en-US" altLang="ja-JP" dirty="0" smtClean="0">
              <a:solidFill>
                <a:schemeClr val="tx1"/>
              </a:solidFill>
              <a:ea typeface="ＭＳ Ｐゴシック" pitchFamily="50" charset="-128"/>
            </a:endParaRPr>
          </a:p>
          <a:p>
            <a:pPr marL="342900" indent="-342900">
              <a:lnSpc>
                <a:spcPct val="125000"/>
              </a:lnSpc>
              <a:spcBef>
                <a:spcPct val="20000"/>
              </a:spcBef>
              <a:buClr>
                <a:srgbClr val="FF0000"/>
              </a:buClr>
            </a:pPr>
            <a:r>
              <a:rPr lang="ja-JP" altLang="en-US" dirty="0" smtClean="0">
                <a:solidFill>
                  <a:schemeClr val="tx1"/>
                </a:solidFill>
                <a:ea typeface="ＭＳ Ｐゴシック" pitchFamily="50" charset="-128"/>
              </a:rPr>
              <a:t>　　</a:t>
            </a:r>
            <a:r>
              <a:rPr lang="ja-JP" altLang="en-US" dirty="0" smtClean="0">
                <a:solidFill>
                  <a:schemeClr val="accent2">
                    <a:lumMod val="75000"/>
                  </a:schemeClr>
                </a:solidFill>
                <a:ea typeface="ＭＳ Ｐゴシック" pitchFamily="50" charset="-128"/>
              </a:rPr>
              <a:t>処理量</a:t>
            </a:r>
            <a:r>
              <a:rPr lang="ja-JP" altLang="en-US" dirty="0">
                <a:solidFill>
                  <a:schemeClr val="accent2">
                    <a:lumMod val="75000"/>
                  </a:schemeClr>
                </a:solidFill>
                <a:ea typeface="ＭＳ Ｐゴシック" pitchFamily="50" charset="-128"/>
              </a:rPr>
              <a:t>の増大化</a:t>
            </a:r>
            <a:r>
              <a:rPr lang="en-US" altLang="ja-JP" dirty="0">
                <a:solidFill>
                  <a:schemeClr val="accent2">
                    <a:lumMod val="75000"/>
                  </a:schemeClr>
                </a:solidFill>
                <a:ea typeface="ＭＳ Ｐゴシック" pitchFamily="50" charset="-128"/>
              </a:rPr>
              <a:t>– </a:t>
            </a:r>
            <a:r>
              <a:rPr lang="ja-JP" altLang="en-US" dirty="0" smtClean="0">
                <a:solidFill>
                  <a:schemeClr val="accent2">
                    <a:lumMod val="75000"/>
                  </a:schemeClr>
                </a:solidFill>
                <a:ea typeface="ＭＳ Ｐゴシック" pitchFamily="50" charset="-128"/>
              </a:rPr>
              <a:t>処理</a:t>
            </a:r>
            <a:r>
              <a:rPr lang="ja-JP" altLang="en-US" dirty="0">
                <a:solidFill>
                  <a:schemeClr val="accent2">
                    <a:lumMod val="75000"/>
                  </a:schemeClr>
                </a:solidFill>
                <a:ea typeface="ＭＳ Ｐゴシック" pitchFamily="50" charset="-128"/>
              </a:rPr>
              <a:t>流体の変更</a:t>
            </a:r>
            <a:endParaRPr lang="en-US" altLang="ja-JP" dirty="0">
              <a:solidFill>
                <a:schemeClr val="accent2">
                  <a:lumMod val="75000"/>
                </a:schemeClr>
              </a:solidFill>
              <a:ea typeface="ＭＳ Ｐゴシック" pitchFamily="50" charset="-128"/>
            </a:endParaRPr>
          </a:p>
          <a:p>
            <a:pPr marL="342900" indent="-342900" eaLnBrk="1" hangingPunct="1">
              <a:lnSpc>
                <a:spcPct val="125000"/>
              </a:lnSpc>
              <a:spcBef>
                <a:spcPct val="20000"/>
              </a:spcBef>
            </a:pPr>
            <a:r>
              <a:rPr lang="en-US" altLang="ja-JP" dirty="0">
                <a:solidFill>
                  <a:schemeClr val="accent2">
                    <a:lumMod val="75000"/>
                  </a:schemeClr>
                </a:solidFill>
                <a:ea typeface="ＭＳ Ｐゴシック" pitchFamily="50" charset="-128"/>
              </a:rPr>
              <a:t>     </a:t>
            </a:r>
            <a:r>
              <a:rPr lang="ja-JP" altLang="en-US" dirty="0">
                <a:solidFill>
                  <a:schemeClr val="accent2">
                    <a:lumMod val="75000"/>
                  </a:schemeClr>
                </a:solidFill>
                <a:ea typeface="ＭＳ Ｐゴシック" pitchFamily="50" charset="-128"/>
              </a:rPr>
              <a:t>既設の伝熱面積は変更</a:t>
            </a:r>
            <a:r>
              <a:rPr lang="ja-JP" altLang="en-US" dirty="0" smtClean="0">
                <a:solidFill>
                  <a:schemeClr val="accent2">
                    <a:lumMod val="75000"/>
                  </a:schemeClr>
                </a:solidFill>
                <a:ea typeface="ＭＳ Ｐゴシック" pitchFamily="50" charset="-128"/>
              </a:rPr>
              <a:t>されて伝熱量が</a:t>
            </a:r>
            <a:endParaRPr lang="en-US" altLang="ja-JP" dirty="0">
              <a:solidFill>
                <a:schemeClr val="accent2">
                  <a:lumMod val="75000"/>
                </a:schemeClr>
              </a:solidFill>
              <a:ea typeface="ＭＳ Ｐゴシック" pitchFamily="50" charset="-128"/>
            </a:endParaRPr>
          </a:p>
          <a:p>
            <a:pPr marL="342900" indent="-342900" eaLnBrk="1" hangingPunct="1">
              <a:lnSpc>
                <a:spcPct val="125000"/>
              </a:lnSpc>
              <a:spcBef>
                <a:spcPct val="20000"/>
              </a:spcBef>
            </a:pPr>
            <a:r>
              <a:rPr lang="ja-JP" altLang="en-US" dirty="0">
                <a:solidFill>
                  <a:schemeClr val="accent2">
                    <a:lumMod val="75000"/>
                  </a:schemeClr>
                </a:solidFill>
                <a:ea typeface="ＭＳ Ｐゴシック" pitchFamily="50" charset="-128"/>
              </a:rPr>
              <a:t>　　６５％も小さい</a:t>
            </a:r>
            <a:endParaRPr lang="en-US" altLang="ja-JP" dirty="0">
              <a:solidFill>
                <a:schemeClr val="accent2">
                  <a:lumMod val="75000"/>
                </a:schemeClr>
              </a:solidFill>
              <a:ea typeface="ＭＳ Ｐゴシック" pitchFamily="50" charset="-128"/>
            </a:endParaRPr>
          </a:p>
          <a:p>
            <a:pPr marL="342900" indent="-342900" eaLnBrk="1" hangingPunct="1">
              <a:lnSpc>
                <a:spcPct val="125000"/>
              </a:lnSpc>
              <a:spcBef>
                <a:spcPct val="20000"/>
              </a:spcBef>
            </a:pPr>
            <a:r>
              <a:rPr lang="en-US" altLang="ja-JP" dirty="0">
                <a:solidFill>
                  <a:schemeClr val="accent2">
                    <a:lumMod val="75000"/>
                  </a:schemeClr>
                </a:solidFill>
                <a:ea typeface="ＭＳ Ｐゴシック" pitchFamily="50" charset="-128"/>
              </a:rPr>
              <a:t>     </a:t>
            </a:r>
            <a:r>
              <a:rPr lang="ja-JP" altLang="en-US" dirty="0">
                <a:solidFill>
                  <a:schemeClr val="accent2">
                    <a:lumMod val="75000"/>
                  </a:schemeClr>
                </a:solidFill>
                <a:ea typeface="ＭＳ Ｐゴシック" pitchFamily="50" charset="-128"/>
              </a:rPr>
              <a:t>新設の設置場所も無い</a:t>
            </a:r>
            <a:endParaRPr lang="en-US" altLang="ja-JP" dirty="0">
              <a:solidFill>
                <a:schemeClr val="accent2">
                  <a:lumMod val="75000"/>
                </a:schemeClr>
              </a:solidFill>
              <a:ea typeface="ＭＳ Ｐゴシック" pitchFamily="50" charset="-128"/>
            </a:endParaRPr>
          </a:p>
          <a:p>
            <a:pPr marL="342900" indent="-342900" eaLnBrk="1" hangingPunct="1">
              <a:lnSpc>
                <a:spcPct val="125000"/>
              </a:lnSpc>
              <a:spcBef>
                <a:spcPct val="20000"/>
              </a:spcBef>
            </a:pPr>
            <a:r>
              <a:rPr lang="en-US" altLang="ja-JP" dirty="0">
                <a:solidFill>
                  <a:schemeClr val="accent2">
                    <a:lumMod val="75000"/>
                  </a:schemeClr>
                </a:solidFill>
                <a:ea typeface="ＭＳ Ｐゴシック" pitchFamily="50" charset="-128"/>
              </a:rPr>
              <a:t>     </a:t>
            </a:r>
            <a:r>
              <a:rPr lang="ja-JP" altLang="en-US" dirty="0">
                <a:solidFill>
                  <a:schemeClr val="accent2">
                    <a:lumMod val="75000"/>
                  </a:schemeClr>
                </a:solidFill>
                <a:ea typeface="ＭＳ Ｐゴシック" pitchFamily="50" charset="-128"/>
              </a:rPr>
              <a:t>許容される圧力損失も制限されている</a:t>
            </a:r>
            <a:endParaRPr lang="en-US" altLang="ja-JP" sz="2400" dirty="0">
              <a:solidFill>
                <a:schemeClr val="accent2">
                  <a:lumMod val="75000"/>
                </a:schemeClr>
              </a:solidFill>
              <a:ea typeface="ＭＳ Ｐゴシック" pitchFamily="50" charset="-128"/>
            </a:endParaRPr>
          </a:p>
          <a:p>
            <a:pPr marL="342900" indent="-342900">
              <a:lnSpc>
                <a:spcPct val="125000"/>
              </a:lnSpc>
              <a:spcBef>
                <a:spcPct val="20000"/>
              </a:spcBef>
              <a:buClr>
                <a:srgbClr val="FF0000"/>
              </a:buClr>
              <a:buFontTx/>
              <a:buChar char="•"/>
            </a:pPr>
            <a:endParaRPr lang="en-US" altLang="ja-JP" sz="2400" b="0" dirty="0">
              <a:solidFill>
                <a:schemeClr val="tx1"/>
              </a:solidFill>
              <a:ea typeface="ＭＳ Ｐゴシック" pitchFamily="50" charset="-128"/>
            </a:endParaRPr>
          </a:p>
          <a:p>
            <a:pPr marL="342900" indent="-342900">
              <a:spcBef>
                <a:spcPct val="20000"/>
              </a:spcBef>
              <a:buClr>
                <a:srgbClr val="FF0000"/>
              </a:buClr>
              <a:buFontTx/>
              <a:buChar char="•"/>
            </a:pPr>
            <a:endParaRPr lang="en-GB" altLang="ja-JP" sz="2400" b="0" dirty="0">
              <a:solidFill>
                <a:schemeClr val="tx1"/>
              </a:solidFill>
              <a:ea typeface="ＭＳ Ｐゴシック" pitchFamily="50" charset="-128"/>
            </a:endParaRPr>
          </a:p>
        </p:txBody>
      </p:sp>
      <p:pic>
        <p:nvPicPr>
          <p:cNvPr id="46087" name="Picture 8" descr="Air Cooler3"/>
          <p:cNvPicPr>
            <a:picLocks noChangeAspect="1" noChangeArrowheads="1"/>
          </p:cNvPicPr>
          <p:nvPr/>
        </p:nvPicPr>
        <p:blipFill>
          <a:blip r:embed="rId4" cstate="print"/>
          <a:srcRect/>
          <a:stretch>
            <a:fillRect/>
          </a:stretch>
        </p:blipFill>
        <p:spPr bwMode="auto">
          <a:xfrm>
            <a:off x="5203370" y="2198914"/>
            <a:ext cx="3777344" cy="3984171"/>
          </a:xfrm>
          <a:prstGeom prst="rect">
            <a:avLst/>
          </a:prstGeom>
          <a:noFill/>
          <a:ln w="9525">
            <a:noFill/>
            <a:miter lim="800000"/>
            <a:headEnd/>
            <a:tailEnd/>
          </a:ln>
        </p:spPr>
      </p:pic>
      <p:pic>
        <p:nvPicPr>
          <p:cNvPr id="9" name="ACH17.wav">
            <a:hlinkClick r:id="" action="ppaction://media"/>
          </p:cNvPr>
          <p:cNvPicPr>
            <a:picLocks noRot="1" noChangeAspect="1"/>
          </p:cNvPicPr>
          <p:nvPr>
            <a:audioFile r:link="rId1"/>
          </p:nvPr>
        </p:nvPicPr>
        <p:blipFill>
          <a:blip r:embed="rId5" cstate="print"/>
          <a:stretch>
            <a:fillRect/>
          </a:stretch>
        </p:blipFill>
        <p:spPr>
          <a:xfrm>
            <a:off x="4419600" y="3276600"/>
            <a:ext cx="304800" cy="304800"/>
          </a:xfrm>
          <a:prstGeom prst="rect">
            <a:avLst/>
          </a:prstGeom>
        </p:spPr>
      </p:pic>
    </p:spTree>
  </p:cSld>
  <p:clrMapOvr>
    <a:masterClrMapping/>
  </p:clrMapOvr>
  <p:transition spd="med" advTm="20000">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1919"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9"/>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Text Box 2"/>
          <p:cNvSpPr txBox="1">
            <a:spLocks noChangeArrowheads="1"/>
          </p:cNvSpPr>
          <p:nvPr/>
        </p:nvSpPr>
        <p:spPr bwMode="auto">
          <a:xfrm>
            <a:off x="541338" y="274638"/>
            <a:ext cx="7877448" cy="584775"/>
          </a:xfrm>
          <a:prstGeom prst="rect">
            <a:avLst/>
          </a:prstGeom>
          <a:noFill/>
          <a:ln w="9525">
            <a:noFill/>
            <a:miter lim="800000"/>
            <a:headEnd/>
            <a:tailEnd/>
          </a:ln>
          <a:effectLst/>
        </p:spPr>
        <p:txBody>
          <a:bodyPr wrap="square">
            <a:spAutoFit/>
          </a:bodyPr>
          <a:lstStyle/>
          <a:p>
            <a:pPr>
              <a:spcBef>
                <a:spcPct val="50000"/>
              </a:spcBef>
              <a:defRPr/>
            </a:pPr>
            <a:r>
              <a:rPr lang="en-US" altLang="ja-JP" sz="2800" dirty="0">
                <a:solidFill>
                  <a:schemeClr val="tx1"/>
                </a:solidFill>
                <a:ea typeface="ＭＳ Ｐゴシック" pitchFamily="50" charset="-128"/>
              </a:rPr>
              <a:t>Case </a:t>
            </a:r>
            <a:r>
              <a:rPr lang="en-US" altLang="ja-JP" sz="2800" dirty="0" smtClean="0">
                <a:solidFill>
                  <a:schemeClr val="tx1"/>
                </a:solidFill>
                <a:latin typeface="Tahoma" pitchFamily="34" charset="0"/>
                <a:ea typeface="ＭＳ Ｐゴシック" pitchFamily="50" charset="-128"/>
              </a:rPr>
              <a:t>Study</a:t>
            </a:r>
            <a:r>
              <a:rPr lang="en-US" altLang="ja-JP" sz="2800" b="0" dirty="0" smtClean="0">
                <a:solidFill>
                  <a:schemeClr val="tx1"/>
                </a:solidFill>
                <a:ea typeface="ＭＳ Ｐゴシック" pitchFamily="50" charset="-128"/>
              </a:rPr>
              <a:t> </a:t>
            </a:r>
            <a:r>
              <a:rPr lang="en-US" altLang="ja-JP" sz="2800" dirty="0" smtClean="0">
                <a:solidFill>
                  <a:schemeClr val="tx1"/>
                </a:solidFill>
                <a:latin typeface="Tahoma" pitchFamily="34" charset="0"/>
                <a:ea typeface="ＭＳ Ｐゴシック" pitchFamily="50" charset="-128"/>
              </a:rPr>
              <a:t>B) </a:t>
            </a:r>
            <a:r>
              <a:rPr lang="en-GB" altLang="ja-JP" sz="3200" dirty="0" err="1">
                <a:solidFill>
                  <a:schemeClr val="tx1"/>
                </a:solidFill>
                <a:effectLst>
                  <a:outerShdw blurRad="38100" dist="38100" dir="2700000" algn="tl">
                    <a:srgbClr val="C0C0C0"/>
                  </a:outerShdw>
                </a:effectLst>
                <a:latin typeface="Arial" pitchFamily="34" charset="0"/>
                <a:ea typeface="ＭＳ Ｐゴシック" pitchFamily="50" charset="-128"/>
              </a:rPr>
              <a:t>hiTRAN</a:t>
            </a:r>
            <a:r>
              <a:rPr lang="en-GB" altLang="ja-JP" sz="3200" baseline="30000" dirty="0">
                <a:solidFill>
                  <a:schemeClr val="tx1"/>
                </a:solidFill>
                <a:effectLst>
                  <a:outerShdw blurRad="38100" dist="38100" dir="2700000" algn="tl">
                    <a:srgbClr val="C0C0C0"/>
                  </a:outerShdw>
                </a:effectLst>
                <a:latin typeface="Arial" pitchFamily="34" charset="0"/>
                <a:ea typeface="ＭＳ Ｐゴシック" pitchFamily="50" charset="-128"/>
                <a:cs typeface="Arial" pitchFamily="34" charset="0"/>
              </a:rPr>
              <a:t>®</a:t>
            </a:r>
            <a:r>
              <a:rPr lang="en-GB" altLang="ja-JP" sz="3200" dirty="0">
                <a:solidFill>
                  <a:schemeClr val="tx1"/>
                </a:solidFill>
                <a:effectLst>
                  <a:outerShdw blurRad="38100" dist="38100" dir="2700000" algn="tl">
                    <a:srgbClr val="C0C0C0"/>
                  </a:outerShdw>
                </a:effectLst>
                <a:latin typeface="Arial" pitchFamily="34" charset="0"/>
                <a:ea typeface="ＭＳ Ｐゴシック" pitchFamily="50" charset="-128"/>
              </a:rPr>
              <a:t> </a:t>
            </a:r>
            <a:r>
              <a:rPr lang="ja-JP" altLang="en-US" sz="3200" dirty="0">
                <a:solidFill>
                  <a:schemeClr val="tx1"/>
                </a:solidFill>
                <a:effectLst>
                  <a:outerShdw blurRad="38100" dist="38100" dir="2700000" algn="tl">
                    <a:srgbClr val="C0C0C0"/>
                  </a:outerShdw>
                </a:effectLst>
                <a:latin typeface="Arial" pitchFamily="34" charset="0"/>
                <a:ea typeface="ＭＳ Ｐゴシック" pitchFamily="50" charset="-128"/>
              </a:rPr>
              <a:t>による</a:t>
            </a:r>
            <a:r>
              <a:rPr lang="ja-JP" altLang="en-US" sz="3200" dirty="0" smtClean="0">
                <a:solidFill>
                  <a:schemeClr val="tx1"/>
                </a:solidFill>
                <a:effectLst>
                  <a:outerShdw blurRad="38100" dist="38100" dir="2700000" algn="tl">
                    <a:srgbClr val="C0C0C0"/>
                  </a:outerShdw>
                </a:effectLst>
                <a:latin typeface="Arial" pitchFamily="34" charset="0"/>
                <a:ea typeface="ＭＳ Ｐゴシック" pitchFamily="50" charset="-128"/>
              </a:rPr>
              <a:t>解決案</a:t>
            </a:r>
            <a:endParaRPr lang="ja-JP" altLang="en-GB" sz="3200" dirty="0">
              <a:solidFill>
                <a:schemeClr val="tx1"/>
              </a:solidFill>
              <a:effectLst>
                <a:outerShdw blurRad="38100" dist="38100" dir="2700000" algn="tl">
                  <a:srgbClr val="C0C0C0"/>
                </a:outerShdw>
              </a:effectLst>
              <a:latin typeface="Arial" pitchFamily="34" charset="0"/>
              <a:ea typeface="ＭＳ Ｐゴシック" pitchFamily="50" charset="-128"/>
            </a:endParaRPr>
          </a:p>
        </p:txBody>
      </p:sp>
      <p:sp>
        <p:nvSpPr>
          <p:cNvPr id="47107" name="Text Box 3"/>
          <p:cNvSpPr txBox="1">
            <a:spLocks noChangeArrowheads="1"/>
          </p:cNvSpPr>
          <p:nvPr/>
        </p:nvSpPr>
        <p:spPr bwMode="auto">
          <a:xfrm>
            <a:off x="804863" y="957942"/>
            <a:ext cx="7478712" cy="2517612"/>
          </a:xfrm>
          <a:prstGeom prst="rect">
            <a:avLst/>
          </a:prstGeom>
          <a:noFill/>
          <a:ln w="9525">
            <a:noFill/>
            <a:miter lim="800000"/>
            <a:headEnd/>
            <a:tailEnd/>
          </a:ln>
        </p:spPr>
        <p:txBody>
          <a:bodyPr wrap="square">
            <a:spAutoFit/>
          </a:bodyPr>
          <a:lstStyle/>
          <a:p>
            <a:pPr eaLnBrk="1" hangingPunct="1">
              <a:lnSpc>
                <a:spcPct val="125000"/>
              </a:lnSpc>
              <a:spcBef>
                <a:spcPct val="20000"/>
              </a:spcBef>
            </a:pPr>
            <a:r>
              <a:rPr lang="en-US" altLang="ja-JP" sz="2400" b="0" dirty="0" smtClean="0">
                <a:solidFill>
                  <a:schemeClr val="tx1"/>
                </a:solidFill>
                <a:latin typeface="Arial" pitchFamily="34" charset="0"/>
                <a:ea typeface="ＭＳ Ｐゴシック" pitchFamily="50" charset="-128"/>
              </a:rPr>
              <a:t> </a:t>
            </a:r>
            <a:r>
              <a:rPr lang="ja-JP" altLang="en-US" sz="2400" dirty="0">
                <a:solidFill>
                  <a:schemeClr val="tx1"/>
                </a:solidFill>
                <a:latin typeface="Arial" pitchFamily="34" charset="0"/>
                <a:ea typeface="ＭＳ Ｐゴシック" pitchFamily="50" charset="-128"/>
              </a:rPr>
              <a:t>ファンとフレームはそのまま使用</a:t>
            </a:r>
            <a:r>
              <a:rPr lang="en-US" altLang="ja-JP" sz="2400" dirty="0">
                <a:solidFill>
                  <a:schemeClr val="tx1"/>
                </a:solidFill>
                <a:latin typeface="Arial" pitchFamily="34" charset="0"/>
                <a:ea typeface="ＭＳ Ｐゴシック" pitchFamily="50" charset="-128"/>
              </a:rPr>
              <a:t> </a:t>
            </a:r>
          </a:p>
          <a:p>
            <a:pPr eaLnBrk="1" hangingPunct="1">
              <a:lnSpc>
                <a:spcPct val="125000"/>
              </a:lnSpc>
              <a:spcBef>
                <a:spcPct val="20000"/>
              </a:spcBef>
            </a:pPr>
            <a:r>
              <a:rPr lang="en-US" altLang="ja-JP" sz="2400" b="0" dirty="0">
                <a:solidFill>
                  <a:schemeClr val="tx1"/>
                </a:solidFill>
                <a:latin typeface="Arial" pitchFamily="34" charset="0"/>
                <a:ea typeface="ＭＳ Ｐゴシック" pitchFamily="50" charset="-128"/>
              </a:rPr>
              <a:t> </a:t>
            </a:r>
            <a:r>
              <a:rPr lang="ja-JP" altLang="en-US" sz="2400" b="0" dirty="0">
                <a:solidFill>
                  <a:schemeClr val="tx1"/>
                </a:solidFill>
                <a:latin typeface="Arial" pitchFamily="34" charset="0"/>
                <a:ea typeface="ＭＳ Ｐゴシック" pitchFamily="50" charset="-128"/>
              </a:rPr>
              <a:t>　</a:t>
            </a:r>
            <a:r>
              <a:rPr lang="en-US" altLang="ja-JP" sz="2400" dirty="0">
                <a:solidFill>
                  <a:schemeClr val="tx1"/>
                </a:solidFill>
                <a:latin typeface="Arial" pitchFamily="34" charset="0"/>
                <a:ea typeface="ＭＳ Ｐゴシック" pitchFamily="50" charset="-128"/>
              </a:rPr>
              <a:t> </a:t>
            </a:r>
            <a:r>
              <a:rPr lang="en-US" altLang="ja-JP" dirty="0">
                <a:solidFill>
                  <a:schemeClr val="accent2">
                    <a:lumMod val="75000"/>
                  </a:schemeClr>
                </a:solidFill>
                <a:latin typeface="Arial" pitchFamily="34" charset="0"/>
                <a:ea typeface="ＭＳ Ｐゴシック" pitchFamily="50" charset="-128"/>
              </a:rPr>
              <a:t>hiTRAN </a:t>
            </a:r>
            <a:r>
              <a:rPr lang="en-US" altLang="ja-JP" dirty="0">
                <a:solidFill>
                  <a:schemeClr val="accent2">
                    <a:lumMod val="75000"/>
                  </a:schemeClr>
                </a:solidFill>
                <a:latin typeface="Arial" pitchFamily="34" charset="0"/>
                <a:ea typeface="ＭＳ Ｐゴシック" pitchFamily="50" charset="-128"/>
                <a:cs typeface="Arial" pitchFamily="34" charset="0"/>
              </a:rPr>
              <a:t>® </a:t>
            </a:r>
            <a:r>
              <a:rPr lang="ja-JP" altLang="en-US" dirty="0">
                <a:solidFill>
                  <a:schemeClr val="accent2">
                    <a:lumMod val="75000"/>
                  </a:schemeClr>
                </a:solidFill>
                <a:latin typeface="Arial" pitchFamily="34" charset="0"/>
                <a:ea typeface="ＭＳ Ｐゴシック" pitchFamily="50" charset="-128"/>
              </a:rPr>
              <a:t>システム</a:t>
            </a:r>
            <a:r>
              <a:rPr lang="ja-JP" altLang="en-US" dirty="0" smtClean="0">
                <a:solidFill>
                  <a:schemeClr val="accent2">
                    <a:lumMod val="75000"/>
                  </a:schemeClr>
                </a:solidFill>
                <a:latin typeface="Arial" pitchFamily="34" charset="0"/>
                <a:ea typeface="ＭＳ Ｐゴシック" pitchFamily="50" charset="-128"/>
              </a:rPr>
              <a:t>で新規</a:t>
            </a:r>
            <a:r>
              <a:rPr lang="en-US" altLang="ja-JP" dirty="0" smtClean="0">
                <a:solidFill>
                  <a:schemeClr val="accent2">
                    <a:lumMod val="75000"/>
                  </a:schemeClr>
                </a:solidFill>
                <a:latin typeface="Arial" pitchFamily="34" charset="0"/>
                <a:ea typeface="ＭＳ Ｐゴシック" pitchFamily="50" charset="-128"/>
              </a:rPr>
              <a:t> </a:t>
            </a:r>
            <a:r>
              <a:rPr lang="en-US" altLang="ja-JP" dirty="0">
                <a:solidFill>
                  <a:schemeClr val="accent2">
                    <a:lumMod val="75000"/>
                  </a:schemeClr>
                </a:solidFill>
                <a:latin typeface="Arial" pitchFamily="34" charset="0"/>
                <a:ea typeface="ＭＳ Ｐゴシック" pitchFamily="50" charset="-128"/>
              </a:rPr>
              <a:t>2 </a:t>
            </a:r>
            <a:r>
              <a:rPr lang="ja-JP" altLang="en-US" dirty="0">
                <a:solidFill>
                  <a:schemeClr val="accent2">
                    <a:lumMod val="75000"/>
                  </a:schemeClr>
                </a:solidFill>
                <a:latin typeface="Arial" pitchFamily="34" charset="0"/>
                <a:ea typeface="ＭＳ Ｐゴシック" pitchFamily="50" charset="-128"/>
              </a:rPr>
              <a:t>パスの管束</a:t>
            </a:r>
            <a:r>
              <a:rPr lang="ja-JP" altLang="en-US" dirty="0" smtClean="0">
                <a:solidFill>
                  <a:schemeClr val="accent2">
                    <a:lumMod val="75000"/>
                  </a:schemeClr>
                </a:solidFill>
                <a:latin typeface="Arial" pitchFamily="34" charset="0"/>
                <a:ea typeface="ＭＳ Ｐゴシック" pitchFamily="50" charset="-128"/>
              </a:rPr>
              <a:t>が</a:t>
            </a:r>
            <a:endParaRPr lang="en-US" altLang="ja-JP" dirty="0" smtClean="0">
              <a:solidFill>
                <a:schemeClr val="accent2">
                  <a:lumMod val="75000"/>
                </a:schemeClr>
              </a:solidFill>
              <a:latin typeface="Arial" pitchFamily="34" charset="0"/>
              <a:ea typeface="ＭＳ Ｐゴシック" pitchFamily="50" charset="-128"/>
            </a:endParaRPr>
          </a:p>
          <a:p>
            <a:pPr eaLnBrk="1" hangingPunct="1">
              <a:lnSpc>
                <a:spcPct val="125000"/>
              </a:lnSpc>
              <a:spcBef>
                <a:spcPct val="20000"/>
              </a:spcBef>
            </a:pPr>
            <a:r>
              <a:rPr lang="ja-JP" altLang="en-US" dirty="0" smtClean="0">
                <a:solidFill>
                  <a:schemeClr val="accent2">
                    <a:lumMod val="75000"/>
                  </a:schemeClr>
                </a:solidFill>
                <a:latin typeface="Arial" pitchFamily="34" charset="0"/>
                <a:ea typeface="ＭＳ Ｐゴシック" pitchFamily="50" charset="-128"/>
              </a:rPr>
              <a:t>　　既設の</a:t>
            </a:r>
            <a:r>
              <a:rPr lang="en-US" altLang="ja-JP" dirty="0">
                <a:solidFill>
                  <a:schemeClr val="accent2">
                    <a:lumMod val="75000"/>
                  </a:schemeClr>
                </a:solidFill>
                <a:latin typeface="Arial" pitchFamily="34" charset="0"/>
                <a:ea typeface="ＭＳ Ｐゴシック" pitchFamily="50" charset="-128"/>
              </a:rPr>
              <a:t>6</a:t>
            </a:r>
            <a:r>
              <a:rPr lang="ja-JP" altLang="en-US" dirty="0">
                <a:solidFill>
                  <a:schemeClr val="accent2">
                    <a:lumMod val="75000"/>
                  </a:schemeClr>
                </a:solidFill>
                <a:latin typeface="Arial" pitchFamily="34" charset="0"/>
                <a:ea typeface="ＭＳ Ｐゴシック" pitchFamily="50" charset="-128"/>
              </a:rPr>
              <a:t>パス</a:t>
            </a:r>
            <a:r>
              <a:rPr lang="en-US" altLang="ja-JP" dirty="0">
                <a:solidFill>
                  <a:schemeClr val="accent2">
                    <a:lumMod val="75000"/>
                  </a:schemeClr>
                </a:solidFill>
                <a:latin typeface="Arial" pitchFamily="34" charset="0"/>
                <a:ea typeface="ＭＳ Ｐゴシック" pitchFamily="50" charset="-128"/>
              </a:rPr>
              <a:t> </a:t>
            </a:r>
            <a:r>
              <a:rPr lang="ja-JP" altLang="en-US" dirty="0">
                <a:solidFill>
                  <a:schemeClr val="accent2">
                    <a:lumMod val="75000"/>
                  </a:schemeClr>
                </a:solidFill>
                <a:latin typeface="Arial" pitchFamily="34" charset="0"/>
                <a:ea typeface="ＭＳ Ｐゴシック" pitchFamily="50" charset="-128"/>
              </a:rPr>
              <a:t>平滑管の設計の代わりに最適</a:t>
            </a:r>
            <a:r>
              <a:rPr lang="en-US" altLang="ja-JP" dirty="0">
                <a:solidFill>
                  <a:schemeClr val="accent2">
                    <a:lumMod val="75000"/>
                  </a:schemeClr>
                </a:solidFill>
                <a:latin typeface="Arial" pitchFamily="34" charset="0"/>
                <a:ea typeface="ＭＳ Ｐゴシック" pitchFamily="50" charset="-128"/>
              </a:rPr>
              <a:t> </a:t>
            </a:r>
            <a:r>
              <a:rPr lang="ja-JP" altLang="en-US" dirty="0">
                <a:solidFill>
                  <a:schemeClr val="accent2">
                    <a:lumMod val="75000"/>
                  </a:schemeClr>
                </a:solidFill>
                <a:latin typeface="Arial" pitchFamily="34" charset="0"/>
                <a:ea typeface="ＭＳ Ｐゴシック" pitchFamily="50" charset="-128"/>
              </a:rPr>
              <a:t>と</a:t>
            </a:r>
            <a:r>
              <a:rPr lang="ja-JP" altLang="en-US" dirty="0" smtClean="0">
                <a:solidFill>
                  <a:schemeClr val="accent2">
                    <a:lumMod val="75000"/>
                  </a:schemeClr>
                </a:solidFill>
                <a:latin typeface="Arial" pitchFamily="34" charset="0"/>
                <a:ea typeface="ＭＳ Ｐゴシック" pitchFamily="50" charset="-128"/>
              </a:rPr>
              <a:t>なった</a:t>
            </a:r>
            <a:endParaRPr lang="en-US" altLang="ja-JP" sz="2400" dirty="0">
              <a:solidFill>
                <a:schemeClr val="tx1"/>
              </a:solidFill>
              <a:latin typeface="Arial" pitchFamily="34" charset="0"/>
              <a:ea typeface="ＭＳ Ｐゴシック" pitchFamily="50" charset="-128"/>
            </a:endParaRPr>
          </a:p>
          <a:p>
            <a:pPr eaLnBrk="1" hangingPunct="1">
              <a:lnSpc>
                <a:spcPct val="125000"/>
              </a:lnSpc>
              <a:spcBef>
                <a:spcPct val="20000"/>
              </a:spcBef>
            </a:pPr>
            <a:r>
              <a:rPr lang="ja-JP" altLang="en-US" dirty="0" smtClean="0">
                <a:solidFill>
                  <a:schemeClr val="accent2">
                    <a:lumMod val="75000"/>
                  </a:schemeClr>
                </a:solidFill>
                <a:latin typeface="Arial" pitchFamily="34" charset="0"/>
                <a:ea typeface="ＭＳ Ｐゴシック" pitchFamily="50" charset="-128"/>
              </a:rPr>
              <a:t>　　要求</a:t>
            </a:r>
            <a:r>
              <a:rPr lang="ja-JP" altLang="en-US" dirty="0">
                <a:solidFill>
                  <a:schemeClr val="accent2">
                    <a:lumMod val="75000"/>
                  </a:schemeClr>
                </a:solidFill>
                <a:latin typeface="Arial" pitchFamily="34" charset="0"/>
                <a:ea typeface="ＭＳ Ｐゴシック" pitchFamily="50" charset="-128"/>
              </a:rPr>
              <a:t>負荷を達成したばかりでなく１０％の余裕が</a:t>
            </a:r>
            <a:r>
              <a:rPr lang="ja-JP" altLang="en-US" dirty="0" smtClean="0">
                <a:solidFill>
                  <a:schemeClr val="accent2">
                    <a:lumMod val="75000"/>
                  </a:schemeClr>
                </a:solidFill>
                <a:latin typeface="Arial" pitchFamily="34" charset="0"/>
                <a:ea typeface="ＭＳ Ｐゴシック" pitchFamily="50" charset="-128"/>
              </a:rPr>
              <a:t>得られた</a:t>
            </a:r>
            <a:endParaRPr lang="en-US" altLang="ja-JP" dirty="0" smtClean="0">
              <a:solidFill>
                <a:schemeClr val="accent2">
                  <a:lumMod val="75000"/>
                </a:schemeClr>
              </a:solidFill>
              <a:latin typeface="Arial" pitchFamily="34" charset="0"/>
              <a:ea typeface="ＭＳ Ｐゴシック" pitchFamily="50" charset="-128"/>
            </a:endParaRPr>
          </a:p>
          <a:p>
            <a:pPr eaLnBrk="1" hangingPunct="1">
              <a:lnSpc>
                <a:spcPct val="125000"/>
              </a:lnSpc>
              <a:spcBef>
                <a:spcPct val="20000"/>
              </a:spcBef>
            </a:pPr>
            <a:r>
              <a:rPr lang="ja-JP" altLang="en-US" sz="2400" dirty="0" smtClean="0">
                <a:latin typeface="Arial" pitchFamily="34" charset="0"/>
                <a:ea typeface="ＭＳ Ｐゴシック" pitchFamily="50" charset="-128"/>
              </a:rPr>
              <a:t>圧力</a:t>
            </a:r>
            <a:r>
              <a:rPr lang="ja-JP" altLang="en-US" sz="2400" dirty="0">
                <a:latin typeface="Arial" pitchFamily="34" charset="0"/>
                <a:ea typeface="ＭＳ Ｐゴシック" pitchFamily="50" charset="-128"/>
              </a:rPr>
              <a:t>損失も許容</a:t>
            </a:r>
            <a:r>
              <a:rPr lang="ja-JP" altLang="en-US" sz="2400" dirty="0" smtClean="0">
                <a:latin typeface="Arial" pitchFamily="34" charset="0"/>
                <a:ea typeface="ＭＳ Ｐゴシック" pitchFamily="50" charset="-128"/>
              </a:rPr>
              <a:t>範囲内</a:t>
            </a:r>
            <a:r>
              <a:rPr lang="ja-JP" altLang="en-US" sz="2400" dirty="0">
                <a:latin typeface="Arial" pitchFamily="34" charset="0"/>
                <a:ea typeface="ＭＳ Ｐゴシック" pitchFamily="50" charset="-128"/>
              </a:rPr>
              <a:t>　　</a:t>
            </a:r>
            <a:endParaRPr lang="en-GB" altLang="ja-JP" sz="2400" b="0" dirty="0">
              <a:solidFill>
                <a:schemeClr val="tx1"/>
              </a:solidFill>
              <a:latin typeface="Arial" pitchFamily="34" charset="0"/>
              <a:ea typeface="ＭＳ Ｐゴシック" pitchFamily="50" charset="-128"/>
            </a:endParaRPr>
          </a:p>
        </p:txBody>
      </p:sp>
      <p:sp>
        <p:nvSpPr>
          <p:cNvPr id="47108" name="Text Box 9"/>
          <p:cNvSpPr txBox="1">
            <a:spLocks noChangeArrowheads="1"/>
          </p:cNvSpPr>
          <p:nvPr/>
        </p:nvSpPr>
        <p:spPr bwMode="auto">
          <a:xfrm>
            <a:off x="2136775" y="3346450"/>
            <a:ext cx="1812925" cy="396875"/>
          </a:xfrm>
          <a:prstGeom prst="rect">
            <a:avLst/>
          </a:prstGeom>
          <a:noFill/>
          <a:ln w="9525">
            <a:noFill/>
            <a:miter lim="800000"/>
            <a:headEnd/>
            <a:tailEnd/>
          </a:ln>
        </p:spPr>
        <p:txBody>
          <a:bodyPr>
            <a:spAutoFit/>
          </a:bodyPr>
          <a:lstStyle/>
          <a:p>
            <a:pPr algn="ctr"/>
            <a:endParaRPr lang="en-US" altLang="ja-JP" b="0" u="sng">
              <a:latin typeface="Arial" pitchFamily="34" charset="0"/>
              <a:ea typeface="ＭＳ Ｐゴシック" pitchFamily="50" charset="-128"/>
            </a:endParaRPr>
          </a:p>
        </p:txBody>
      </p:sp>
      <p:sp>
        <p:nvSpPr>
          <p:cNvPr id="47110" name="Text Box 18"/>
          <p:cNvSpPr txBox="1">
            <a:spLocks noChangeArrowheads="1"/>
          </p:cNvSpPr>
          <p:nvPr/>
        </p:nvSpPr>
        <p:spPr bwMode="auto">
          <a:xfrm>
            <a:off x="-177800" y="4325938"/>
            <a:ext cx="9144000" cy="509587"/>
          </a:xfrm>
          <a:prstGeom prst="rect">
            <a:avLst/>
          </a:prstGeom>
          <a:noFill/>
          <a:ln w="9525">
            <a:noFill/>
            <a:miter lim="800000"/>
            <a:headEnd/>
            <a:tailEnd/>
          </a:ln>
        </p:spPr>
        <p:txBody>
          <a:bodyPr>
            <a:spAutoFit/>
          </a:bodyPr>
          <a:lstStyle/>
          <a:p>
            <a:pPr eaLnBrk="1" hangingPunct="1">
              <a:lnSpc>
                <a:spcPct val="125000"/>
              </a:lnSpc>
              <a:spcBef>
                <a:spcPct val="20000"/>
              </a:spcBef>
            </a:pPr>
            <a:r>
              <a:rPr lang="en-US" altLang="ja-JP" sz="2400" b="0">
                <a:solidFill>
                  <a:schemeClr val="tx1"/>
                </a:solidFill>
                <a:latin typeface="Arial" pitchFamily="34" charset="0"/>
                <a:ea typeface="ＭＳ Ｐゴシック" pitchFamily="50" charset="-128"/>
              </a:rPr>
              <a:t>    </a:t>
            </a:r>
          </a:p>
        </p:txBody>
      </p:sp>
      <p:sp>
        <p:nvSpPr>
          <p:cNvPr id="47111" name="正方形/長方形 6"/>
          <p:cNvSpPr>
            <a:spLocks noChangeArrowheads="1"/>
          </p:cNvSpPr>
          <p:nvPr/>
        </p:nvSpPr>
        <p:spPr bwMode="auto">
          <a:xfrm>
            <a:off x="655638" y="3483429"/>
            <a:ext cx="6365875" cy="2339102"/>
          </a:xfrm>
          <a:prstGeom prst="rect">
            <a:avLst/>
          </a:prstGeom>
          <a:noFill/>
          <a:ln w="9525">
            <a:noFill/>
            <a:miter lim="800000"/>
            <a:headEnd/>
            <a:tailEnd/>
          </a:ln>
        </p:spPr>
        <p:txBody>
          <a:bodyPr wrap="square">
            <a:spAutoFit/>
          </a:bodyPr>
          <a:lstStyle/>
          <a:p>
            <a:pPr eaLnBrk="1" hangingPunct="1">
              <a:lnSpc>
                <a:spcPct val="125000"/>
              </a:lnSpc>
              <a:spcBef>
                <a:spcPct val="20000"/>
              </a:spcBef>
            </a:pPr>
            <a:r>
              <a:rPr lang="ja-JP" altLang="en-US" b="0" dirty="0" smtClean="0">
                <a:solidFill>
                  <a:schemeClr val="tx1"/>
                </a:solidFill>
                <a:latin typeface="Arial" pitchFamily="34" charset="0"/>
                <a:ea typeface="ＭＳ Ｐゴシック" pitchFamily="50" charset="-128"/>
              </a:rPr>
              <a:t>　　　</a:t>
            </a:r>
            <a:r>
              <a:rPr lang="ja-JP" altLang="en-US" sz="2400" b="0" dirty="0" smtClean="0">
                <a:solidFill>
                  <a:schemeClr val="tx1"/>
                </a:solidFill>
                <a:latin typeface="Arial" pitchFamily="34" charset="0"/>
                <a:ea typeface="ＭＳ Ｐゴシック" pitchFamily="50" charset="-128"/>
              </a:rPr>
              <a:t>結果</a:t>
            </a:r>
            <a:endParaRPr lang="en-US" altLang="ja-JP" sz="2400" b="0" dirty="0" smtClean="0">
              <a:solidFill>
                <a:schemeClr val="tx1"/>
              </a:solidFill>
              <a:latin typeface="Arial" pitchFamily="34" charset="0"/>
              <a:ea typeface="ＭＳ Ｐゴシック" pitchFamily="50" charset="-128"/>
            </a:endParaRPr>
          </a:p>
          <a:p>
            <a:pPr eaLnBrk="1" hangingPunct="1">
              <a:lnSpc>
                <a:spcPct val="125000"/>
              </a:lnSpc>
              <a:spcBef>
                <a:spcPct val="20000"/>
              </a:spcBef>
            </a:pPr>
            <a:endParaRPr lang="en-US" altLang="ja-JP" b="0" dirty="0" smtClean="0">
              <a:solidFill>
                <a:schemeClr val="tx1"/>
              </a:solidFill>
              <a:latin typeface="Arial" pitchFamily="34" charset="0"/>
              <a:ea typeface="ＭＳ Ｐゴシック" pitchFamily="50" charset="-128"/>
            </a:endParaRPr>
          </a:p>
          <a:p>
            <a:pPr eaLnBrk="1" hangingPunct="1">
              <a:lnSpc>
                <a:spcPct val="125000"/>
              </a:lnSpc>
              <a:spcBef>
                <a:spcPct val="20000"/>
              </a:spcBef>
            </a:pPr>
            <a:r>
              <a:rPr lang="ja-JP" altLang="en-US" b="0" dirty="0" smtClean="0">
                <a:solidFill>
                  <a:schemeClr val="tx1"/>
                </a:solidFill>
                <a:latin typeface="Arial" pitchFamily="34" charset="0"/>
                <a:ea typeface="ＭＳ Ｐゴシック" pitchFamily="50" charset="-128"/>
              </a:rPr>
              <a:t>　　　</a:t>
            </a:r>
            <a:r>
              <a:rPr lang="ja-JP" altLang="en-US" dirty="0" smtClean="0">
                <a:solidFill>
                  <a:schemeClr val="accent2">
                    <a:lumMod val="75000"/>
                  </a:schemeClr>
                </a:solidFill>
                <a:latin typeface="Arial" pitchFamily="34" charset="0"/>
                <a:ea typeface="ＭＳ Ｐゴシック" pitchFamily="50" charset="-128"/>
              </a:rPr>
              <a:t>追加</a:t>
            </a:r>
            <a:r>
              <a:rPr lang="ja-JP" altLang="en-US" dirty="0">
                <a:solidFill>
                  <a:schemeClr val="accent2">
                    <a:lumMod val="75000"/>
                  </a:schemeClr>
                </a:solidFill>
                <a:latin typeface="Arial" pitchFamily="34" charset="0"/>
                <a:ea typeface="ＭＳ Ｐゴシック" pitchFamily="50" charset="-128"/>
              </a:rPr>
              <a:t>の架構も不要で</a:t>
            </a:r>
            <a:r>
              <a:rPr lang="ja-JP" altLang="en-US" dirty="0" smtClean="0">
                <a:solidFill>
                  <a:schemeClr val="accent2">
                    <a:lumMod val="75000"/>
                  </a:schemeClr>
                </a:solidFill>
                <a:latin typeface="Arial" pitchFamily="34" charset="0"/>
                <a:ea typeface="ＭＳ Ｐゴシック" pitchFamily="50" charset="-128"/>
              </a:rPr>
              <a:t>あった</a:t>
            </a:r>
            <a:endParaRPr lang="en-US" altLang="ja-JP" dirty="0">
              <a:solidFill>
                <a:schemeClr val="accent2">
                  <a:lumMod val="75000"/>
                </a:schemeClr>
              </a:solidFill>
              <a:latin typeface="Arial" pitchFamily="34" charset="0"/>
              <a:ea typeface="ＭＳ Ｐゴシック" pitchFamily="50" charset="-128"/>
            </a:endParaRPr>
          </a:p>
          <a:p>
            <a:pPr eaLnBrk="1" hangingPunct="1">
              <a:lnSpc>
                <a:spcPct val="125000"/>
              </a:lnSpc>
              <a:spcBef>
                <a:spcPct val="20000"/>
              </a:spcBef>
            </a:pPr>
            <a:r>
              <a:rPr lang="en-US" altLang="ja-JP" dirty="0">
                <a:solidFill>
                  <a:schemeClr val="accent2">
                    <a:lumMod val="75000"/>
                  </a:schemeClr>
                </a:solidFill>
                <a:latin typeface="Arial" pitchFamily="34" charset="0"/>
                <a:ea typeface="ＭＳ Ｐゴシック" pitchFamily="50" charset="-128"/>
              </a:rPr>
              <a:t>       </a:t>
            </a:r>
            <a:r>
              <a:rPr lang="en-US" altLang="ja-JP" dirty="0" smtClean="0">
                <a:solidFill>
                  <a:schemeClr val="accent2">
                    <a:lumMod val="75000"/>
                  </a:schemeClr>
                </a:solidFill>
                <a:latin typeface="Arial" pitchFamily="34" charset="0"/>
                <a:ea typeface="ＭＳ Ｐゴシック" pitchFamily="50" charset="-128"/>
              </a:rPr>
              <a:t> </a:t>
            </a:r>
            <a:r>
              <a:rPr lang="ja-JP" altLang="en-US" dirty="0">
                <a:solidFill>
                  <a:schemeClr val="accent2">
                    <a:lumMod val="75000"/>
                  </a:schemeClr>
                </a:solidFill>
                <a:latin typeface="Arial" pitchFamily="34" charset="0"/>
                <a:ea typeface="ＭＳ Ｐゴシック" pitchFamily="50" charset="-128"/>
              </a:rPr>
              <a:t>熱交換能力も、さらに向上</a:t>
            </a:r>
            <a:r>
              <a:rPr lang="ja-JP" altLang="en-US" dirty="0" smtClean="0">
                <a:solidFill>
                  <a:schemeClr val="accent2">
                    <a:lumMod val="75000"/>
                  </a:schemeClr>
                </a:solidFill>
                <a:latin typeface="Arial" pitchFamily="34" charset="0"/>
                <a:ea typeface="ＭＳ Ｐゴシック" pitchFamily="50" charset="-128"/>
              </a:rPr>
              <a:t>した</a:t>
            </a:r>
            <a:endParaRPr lang="en-US" altLang="ja-JP" dirty="0">
              <a:solidFill>
                <a:schemeClr val="accent2">
                  <a:lumMod val="75000"/>
                </a:schemeClr>
              </a:solidFill>
              <a:latin typeface="Arial" pitchFamily="34" charset="0"/>
              <a:ea typeface="ＭＳ Ｐゴシック" pitchFamily="50" charset="-128"/>
            </a:endParaRPr>
          </a:p>
          <a:p>
            <a:pPr eaLnBrk="1" hangingPunct="1">
              <a:lnSpc>
                <a:spcPct val="125000"/>
              </a:lnSpc>
              <a:spcBef>
                <a:spcPct val="20000"/>
              </a:spcBef>
            </a:pPr>
            <a:r>
              <a:rPr lang="en-US" altLang="ja-JP" dirty="0">
                <a:solidFill>
                  <a:schemeClr val="accent2">
                    <a:lumMod val="75000"/>
                  </a:schemeClr>
                </a:solidFill>
                <a:latin typeface="Arial" pitchFamily="34" charset="0"/>
                <a:ea typeface="ＭＳ Ｐゴシック" pitchFamily="50" charset="-128"/>
              </a:rPr>
              <a:t>        </a:t>
            </a:r>
            <a:r>
              <a:rPr lang="ja-JP" altLang="en-US" dirty="0" smtClean="0">
                <a:solidFill>
                  <a:schemeClr val="accent2">
                    <a:lumMod val="75000"/>
                  </a:schemeClr>
                </a:solidFill>
                <a:latin typeface="Arial" pitchFamily="34" charset="0"/>
                <a:ea typeface="ＭＳ Ｐゴシック" pitchFamily="50" charset="-128"/>
              </a:rPr>
              <a:t>結果</a:t>
            </a:r>
            <a:r>
              <a:rPr lang="ja-JP" altLang="en-US" dirty="0">
                <a:solidFill>
                  <a:schemeClr val="accent2">
                    <a:lumMod val="75000"/>
                  </a:schemeClr>
                </a:solidFill>
                <a:latin typeface="Arial" pitchFamily="34" charset="0"/>
                <a:ea typeface="ＭＳ Ｐゴシック" pitchFamily="50" charset="-128"/>
              </a:rPr>
              <a:t>、顕著なコスト低減が達成</a:t>
            </a:r>
            <a:r>
              <a:rPr lang="ja-JP" altLang="en-US" dirty="0" smtClean="0">
                <a:solidFill>
                  <a:schemeClr val="accent2">
                    <a:lumMod val="75000"/>
                  </a:schemeClr>
                </a:solidFill>
                <a:latin typeface="Arial" pitchFamily="34" charset="0"/>
                <a:ea typeface="ＭＳ Ｐゴシック" pitchFamily="50" charset="-128"/>
              </a:rPr>
              <a:t>された</a:t>
            </a:r>
            <a:endParaRPr lang="ja-JP" altLang="en-US" dirty="0">
              <a:solidFill>
                <a:schemeClr val="accent2">
                  <a:lumMod val="75000"/>
                </a:schemeClr>
              </a:solidFill>
              <a:ea typeface="ＭＳ Ｐゴシック" pitchFamily="50" charset="-128"/>
            </a:endParaRPr>
          </a:p>
        </p:txBody>
      </p:sp>
      <p:pic>
        <p:nvPicPr>
          <p:cNvPr id="8" name="ACH18.wav">
            <a:hlinkClick r:id="" action="ppaction://media"/>
          </p:cNvPr>
          <p:cNvPicPr>
            <a:picLocks noRot="1" noChangeAspect="1"/>
          </p:cNvPicPr>
          <p:nvPr>
            <a:audioFile r:link="rId1"/>
          </p:nvPr>
        </p:nvPicPr>
        <p:blipFill>
          <a:blip r:embed="rId4" cstate="print"/>
          <a:stretch>
            <a:fillRect/>
          </a:stretch>
        </p:blipFill>
        <p:spPr>
          <a:xfrm>
            <a:off x="4419600" y="3276600"/>
            <a:ext cx="304800" cy="304800"/>
          </a:xfrm>
          <a:prstGeom prst="rect">
            <a:avLst/>
          </a:prstGeom>
        </p:spPr>
      </p:pic>
    </p:spTree>
  </p:cSld>
  <p:clrMapOvr>
    <a:masterClrMapping/>
  </p:clrMapOvr>
  <p:transition spd="med" advTm="20000">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3438"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8"/>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3"/>
          <p:cNvSpPr txBox="1">
            <a:spLocks noChangeArrowheads="1"/>
          </p:cNvSpPr>
          <p:nvPr/>
        </p:nvSpPr>
        <p:spPr bwMode="auto">
          <a:xfrm>
            <a:off x="363538" y="315913"/>
            <a:ext cx="8394700" cy="646331"/>
          </a:xfrm>
          <a:prstGeom prst="rect">
            <a:avLst/>
          </a:prstGeom>
          <a:noFill/>
          <a:ln w="9525">
            <a:noFill/>
            <a:miter lim="800000"/>
            <a:headEnd/>
            <a:tailEnd/>
          </a:ln>
        </p:spPr>
        <p:txBody>
          <a:bodyPr>
            <a:spAutoFit/>
          </a:bodyPr>
          <a:lstStyle/>
          <a:p>
            <a:pPr algn="ctr">
              <a:spcBef>
                <a:spcPct val="30000"/>
              </a:spcBef>
              <a:defRPr/>
            </a:pPr>
            <a:r>
              <a:rPr lang="en-US" altLang="ja-JP" sz="2800" dirty="0" smtClean="0">
                <a:solidFill>
                  <a:schemeClr val="tx1"/>
                </a:solidFill>
                <a:latin typeface="+mn-lt"/>
              </a:rPr>
              <a:t>Case Study</a:t>
            </a:r>
            <a:r>
              <a:rPr lang="ja-JP" altLang="en-US" sz="3600" dirty="0" smtClean="0">
                <a:solidFill>
                  <a:schemeClr val="tx1"/>
                </a:solidFill>
                <a:latin typeface="+mn-lt"/>
              </a:rPr>
              <a:t>－</a:t>
            </a:r>
            <a:r>
              <a:rPr lang="en-US" altLang="ja-JP" sz="3600" dirty="0" smtClean="0">
                <a:solidFill>
                  <a:schemeClr val="tx1"/>
                </a:solidFill>
                <a:latin typeface="+mn-lt"/>
              </a:rPr>
              <a:t>C)</a:t>
            </a:r>
            <a:r>
              <a:rPr lang="ja-JP" altLang="en-US" sz="3600" dirty="0" smtClean="0">
                <a:solidFill>
                  <a:schemeClr val="tx1"/>
                </a:solidFill>
                <a:latin typeface="+mn-lt"/>
              </a:rPr>
              <a:t>残渣油冷却器</a:t>
            </a:r>
            <a:endParaRPr lang="en-US" altLang="ja-JP" sz="3600" dirty="0" smtClean="0">
              <a:solidFill>
                <a:schemeClr val="tx1"/>
              </a:solidFill>
              <a:latin typeface="+mn-lt"/>
            </a:endParaRPr>
          </a:p>
        </p:txBody>
      </p:sp>
      <p:sp>
        <p:nvSpPr>
          <p:cNvPr id="26627" name="Content Placeholder 4"/>
          <p:cNvSpPr>
            <a:spLocks noGrp="1"/>
          </p:cNvSpPr>
          <p:nvPr>
            <p:ph idx="1"/>
          </p:nvPr>
        </p:nvSpPr>
        <p:spPr>
          <a:xfrm>
            <a:off x="317500" y="1016000"/>
            <a:ext cx="8292244" cy="546100"/>
          </a:xfrm>
        </p:spPr>
        <p:txBody>
          <a:bodyPr/>
          <a:lstStyle/>
          <a:p>
            <a:pPr marL="0" indent="0" algn="ctr">
              <a:spcBef>
                <a:spcPct val="30000"/>
              </a:spcBef>
              <a:buClrTx/>
              <a:buNone/>
              <a:defRPr/>
            </a:pPr>
            <a:r>
              <a:rPr lang="en-US" altLang="ja-JP" b="1" kern="1200" dirty="0" smtClean="0">
                <a:solidFill>
                  <a:schemeClr val="accent2">
                    <a:lumMod val="75000"/>
                  </a:schemeClr>
                </a:solidFill>
              </a:rPr>
              <a:t>Northern European</a:t>
            </a:r>
            <a:r>
              <a:rPr lang="ja-JP" altLang="en-US" b="1" kern="1200" dirty="0" smtClean="0">
                <a:solidFill>
                  <a:schemeClr val="accent2">
                    <a:lumMod val="75000"/>
                  </a:schemeClr>
                </a:solidFill>
              </a:rPr>
              <a:t> </a:t>
            </a:r>
            <a:r>
              <a:rPr lang="en-US" altLang="ja-JP" b="1" kern="1200" dirty="0" smtClean="0">
                <a:solidFill>
                  <a:schemeClr val="accent2">
                    <a:lumMod val="75000"/>
                  </a:schemeClr>
                </a:solidFill>
              </a:rPr>
              <a:t>Refinery</a:t>
            </a:r>
            <a:r>
              <a:rPr lang="ja-JP" altLang="en-US" b="1" kern="1200" dirty="0" smtClean="0">
                <a:solidFill>
                  <a:schemeClr val="accent2">
                    <a:lumMod val="75000"/>
                  </a:schemeClr>
                </a:solidFill>
              </a:rPr>
              <a:t>の能力増強－</a:t>
            </a:r>
            <a:r>
              <a:rPr lang="en-US" altLang="ja-JP" b="1" kern="1200" dirty="0" smtClean="0">
                <a:solidFill>
                  <a:schemeClr val="accent2">
                    <a:lumMod val="75000"/>
                  </a:schemeClr>
                </a:solidFill>
              </a:rPr>
              <a:t>HYSYS</a:t>
            </a:r>
            <a:r>
              <a:rPr lang="ja-JP" altLang="en-US" b="1" kern="1200" dirty="0" smtClean="0">
                <a:solidFill>
                  <a:schemeClr val="accent2">
                    <a:lumMod val="75000"/>
                  </a:schemeClr>
                </a:solidFill>
              </a:rPr>
              <a:t>モデル</a:t>
            </a:r>
            <a:endParaRPr lang="en-US" altLang="ja-JP" b="1" kern="1200" dirty="0" smtClean="0">
              <a:solidFill>
                <a:schemeClr val="accent2">
                  <a:lumMod val="75000"/>
                </a:schemeClr>
              </a:solidFill>
            </a:endParaRPr>
          </a:p>
        </p:txBody>
      </p:sp>
      <p:pic>
        <p:nvPicPr>
          <p:cNvPr id="26628" name="Picture 5" descr="HYSYS_Flowsheet1.jpg"/>
          <p:cNvPicPr>
            <a:picLocks noChangeAspect="1"/>
          </p:cNvPicPr>
          <p:nvPr/>
        </p:nvPicPr>
        <p:blipFill>
          <a:blip r:embed="rId4" cstate="print"/>
          <a:srcRect/>
          <a:stretch>
            <a:fillRect/>
          </a:stretch>
        </p:blipFill>
        <p:spPr bwMode="auto">
          <a:xfrm>
            <a:off x="0" y="1748587"/>
            <a:ext cx="9144000" cy="4625975"/>
          </a:xfrm>
          <a:prstGeom prst="rect">
            <a:avLst/>
          </a:prstGeom>
          <a:noFill/>
          <a:ln w="9525">
            <a:noFill/>
            <a:miter lim="800000"/>
            <a:headEnd/>
            <a:tailEnd/>
          </a:ln>
        </p:spPr>
      </p:pic>
      <p:sp>
        <p:nvSpPr>
          <p:cNvPr id="5" name="円/楕円 4"/>
          <p:cNvSpPr/>
          <p:nvPr/>
        </p:nvSpPr>
        <p:spPr bwMode="auto">
          <a:xfrm>
            <a:off x="4890501" y="4643919"/>
            <a:ext cx="513708" cy="626724"/>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2000" b="1" i="0" u="none" strike="noStrike" cap="none" normalizeH="0" baseline="0" smtClean="0">
              <a:ln>
                <a:noFill/>
              </a:ln>
              <a:solidFill>
                <a:schemeClr val="tx2"/>
              </a:solidFill>
              <a:effectLst/>
              <a:latin typeface="Futurist" charset="0"/>
            </a:endParaRPr>
          </a:p>
        </p:txBody>
      </p:sp>
      <p:sp>
        <p:nvSpPr>
          <p:cNvPr id="6" name="テキスト ボックス 5"/>
          <p:cNvSpPr txBox="1"/>
          <p:nvPr/>
        </p:nvSpPr>
        <p:spPr>
          <a:xfrm>
            <a:off x="2434974" y="5527496"/>
            <a:ext cx="4104009" cy="400110"/>
          </a:xfrm>
          <a:prstGeom prst="rect">
            <a:avLst/>
          </a:prstGeom>
          <a:noFill/>
        </p:spPr>
        <p:txBody>
          <a:bodyPr wrap="none" rtlCol="0">
            <a:spAutoFit/>
          </a:bodyPr>
          <a:lstStyle/>
          <a:p>
            <a:r>
              <a:rPr kumimoji="1" lang="en-US" altLang="ja-JP" dirty="0" smtClean="0"/>
              <a:t>Aspen</a:t>
            </a:r>
            <a:r>
              <a:rPr kumimoji="1" lang="ja-JP" altLang="en-US" dirty="0" smtClean="0"/>
              <a:t> </a:t>
            </a:r>
            <a:r>
              <a:rPr kumimoji="1" lang="en-US" altLang="ja-JP" dirty="0" smtClean="0"/>
              <a:t>HYSYS</a:t>
            </a:r>
            <a:r>
              <a:rPr kumimoji="1" lang="en-US" altLang="ja-JP" baseline="30000" dirty="0" smtClean="0"/>
              <a:t>®</a:t>
            </a:r>
            <a:r>
              <a:rPr kumimoji="1" lang="ja-JP" altLang="en-US" dirty="0" smtClean="0"/>
              <a:t>による熱バランス</a:t>
            </a:r>
            <a:endParaRPr kumimoji="1" lang="ja-JP" altLang="en-US" dirty="0"/>
          </a:p>
        </p:txBody>
      </p:sp>
      <p:pic>
        <p:nvPicPr>
          <p:cNvPr id="8" name="ACH19.wav">
            <a:hlinkClick r:id="" action="ppaction://media"/>
          </p:cNvPr>
          <p:cNvPicPr>
            <a:picLocks noRot="1" noChangeAspect="1"/>
          </p:cNvPicPr>
          <p:nvPr>
            <a:audioFile r:link="rId1"/>
          </p:nvPr>
        </p:nvPicPr>
        <p:blipFill>
          <a:blip r:embed="rId5" cstate="print"/>
          <a:stretch>
            <a:fillRect/>
          </a:stretch>
        </p:blipFill>
        <p:spPr>
          <a:xfrm>
            <a:off x="4419600" y="3276600"/>
            <a:ext cx="304800" cy="304800"/>
          </a:xfrm>
          <a:prstGeom prst="rect">
            <a:avLst/>
          </a:prstGeom>
        </p:spPr>
      </p:pic>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9548"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8"/>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ja-JP" altLang="en-US" sz="3200" dirty="0" smtClean="0">
                <a:ea typeface="ＭＳ Ｐゴシック" charset="-128"/>
              </a:rPr>
              <a:t>性能向上への要請</a:t>
            </a:r>
            <a:endParaRPr lang="en-US" altLang="ja-JP" sz="3200" dirty="0" smtClean="0">
              <a:ea typeface="ＭＳ Ｐゴシック" charset="-128"/>
            </a:endParaRPr>
          </a:p>
        </p:txBody>
      </p:sp>
      <p:sp>
        <p:nvSpPr>
          <p:cNvPr id="18435" name="Rectangle 3"/>
          <p:cNvSpPr>
            <a:spLocks noGrp="1" noChangeArrowheads="1"/>
          </p:cNvSpPr>
          <p:nvPr>
            <p:ph type="body" idx="1"/>
          </p:nvPr>
        </p:nvSpPr>
        <p:spPr>
          <a:xfrm>
            <a:off x="203200" y="1676400"/>
            <a:ext cx="5638800" cy="3886200"/>
          </a:xfrm>
        </p:spPr>
        <p:txBody>
          <a:bodyPr/>
          <a:lstStyle/>
          <a:p>
            <a:pPr>
              <a:buNone/>
            </a:pPr>
            <a:r>
              <a:rPr lang="ja-JP" altLang="en-US" dirty="0" smtClean="0">
                <a:ea typeface="ＭＳ Ｐゴシック" charset="-128"/>
              </a:rPr>
              <a:t>　　空冷式熱交換器の性能がプロセスプラント全体の能力を制限する：</a:t>
            </a:r>
            <a:endParaRPr lang="en-US" altLang="ja-JP" dirty="0" smtClean="0">
              <a:ea typeface="ＭＳ Ｐゴシック" charset="-128"/>
            </a:endParaRPr>
          </a:p>
          <a:p>
            <a:endParaRPr lang="en-GB" altLang="ja-JP" b="1" dirty="0" smtClean="0">
              <a:ea typeface="ＭＳ Ｐゴシック" charset="-128"/>
            </a:endParaRPr>
          </a:p>
          <a:p>
            <a:pPr lvl="1">
              <a:buClr>
                <a:schemeClr val="tx1"/>
              </a:buClr>
              <a:buFont typeface="Wingdings" pitchFamily="2" charset="2"/>
              <a:buChar char="u"/>
            </a:pPr>
            <a:r>
              <a:rPr lang="ja-JP" altLang="en-US" sz="2400" b="1" dirty="0" smtClean="0">
                <a:ea typeface="ＭＳ Ｐゴシック" charset="-128"/>
              </a:rPr>
              <a:t>通油量の増加</a:t>
            </a:r>
            <a:endParaRPr lang="en-US" altLang="ja-JP" sz="2400" b="1" dirty="0" smtClean="0">
              <a:ea typeface="ＭＳ Ｐゴシック" charset="-128"/>
            </a:endParaRPr>
          </a:p>
          <a:p>
            <a:pPr lvl="1">
              <a:buClr>
                <a:schemeClr val="tx1"/>
              </a:buClr>
              <a:buFont typeface="Wingdings" pitchFamily="2" charset="2"/>
              <a:buChar char="u"/>
            </a:pPr>
            <a:r>
              <a:rPr lang="ja-JP" altLang="en-US" sz="2400" b="1" dirty="0" smtClean="0">
                <a:ea typeface="ＭＳ Ｐゴシック" charset="-128"/>
              </a:rPr>
              <a:t>負荷の増加</a:t>
            </a:r>
            <a:endParaRPr lang="en-US" altLang="ja-JP" sz="2400" b="1" dirty="0" smtClean="0">
              <a:ea typeface="ＭＳ Ｐゴシック" charset="-128"/>
            </a:endParaRPr>
          </a:p>
          <a:p>
            <a:pPr lvl="1">
              <a:buClr>
                <a:schemeClr val="tx1"/>
              </a:buClr>
              <a:buFont typeface="Wingdings" pitchFamily="2" charset="2"/>
              <a:buChar char="u"/>
            </a:pPr>
            <a:r>
              <a:rPr lang="ja-JP" altLang="en-US" sz="2400" b="1" dirty="0" smtClean="0">
                <a:ea typeface="ＭＳ Ｐゴシック" charset="-128"/>
              </a:rPr>
              <a:t>品質の低下</a:t>
            </a:r>
            <a:endParaRPr lang="en-US" altLang="ja-JP" sz="2400" b="1" dirty="0" smtClean="0">
              <a:ea typeface="ＭＳ Ｐゴシック" charset="-128"/>
            </a:endParaRPr>
          </a:p>
          <a:p>
            <a:pPr lvl="1">
              <a:buClr>
                <a:schemeClr val="tx1"/>
              </a:buClr>
              <a:buFont typeface="Wingdings" pitchFamily="2" charset="2"/>
              <a:buChar char="u"/>
            </a:pPr>
            <a:r>
              <a:rPr lang="ja-JP" altLang="en-US" sz="2400" b="1" dirty="0" smtClean="0">
                <a:ea typeface="ＭＳ Ｐゴシック" charset="-128"/>
              </a:rPr>
              <a:t>設計能力低下</a:t>
            </a:r>
            <a:endParaRPr lang="en-US" altLang="ja-JP" sz="2400" b="1" dirty="0" smtClean="0">
              <a:ea typeface="ＭＳ Ｐゴシック" charset="-128"/>
            </a:endParaRPr>
          </a:p>
          <a:p>
            <a:pPr lvl="1">
              <a:buClr>
                <a:schemeClr val="tx1"/>
              </a:buClr>
              <a:buFont typeface="Wingdings" pitchFamily="2" charset="2"/>
              <a:buChar char="u"/>
            </a:pPr>
            <a:r>
              <a:rPr lang="ja-JP" altLang="en-US" sz="2400" b="1" dirty="0" smtClean="0">
                <a:ea typeface="ＭＳ Ｐゴシック" charset="-128"/>
              </a:rPr>
              <a:t>地球温暖化防止</a:t>
            </a:r>
            <a:endParaRPr lang="en-US" sz="2400" b="1" dirty="0" smtClean="0"/>
          </a:p>
        </p:txBody>
      </p:sp>
      <p:pic>
        <p:nvPicPr>
          <p:cNvPr id="18436" name="Picture 8" descr="Air Cooler3"/>
          <p:cNvPicPr>
            <a:picLocks noChangeAspect="1" noChangeArrowheads="1"/>
          </p:cNvPicPr>
          <p:nvPr/>
        </p:nvPicPr>
        <p:blipFill>
          <a:blip r:embed="rId4" cstate="print"/>
          <a:srcRect/>
          <a:stretch>
            <a:fillRect/>
          </a:stretch>
        </p:blipFill>
        <p:spPr bwMode="auto">
          <a:xfrm>
            <a:off x="4610100" y="2800350"/>
            <a:ext cx="4165600" cy="2943225"/>
          </a:xfrm>
          <a:prstGeom prst="rect">
            <a:avLst/>
          </a:prstGeom>
          <a:noFill/>
          <a:ln w="9525">
            <a:noFill/>
            <a:miter lim="800000"/>
            <a:headEnd/>
            <a:tailEnd/>
          </a:ln>
        </p:spPr>
      </p:pic>
      <p:pic>
        <p:nvPicPr>
          <p:cNvPr id="7" name="ACH02.wav">
            <a:hlinkClick r:id="" action="ppaction://media"/>
          </p:cNvPr>
          <p:cNvPicPr>
            <a:picLocks noRot="1" noChangeAspect="1"/>
          </p:cNvPicPr>
          <p:nvPr>
            <a:audioFile r:link="rId1"/>
          </p:nvPr>
        </p:nvPicPr>
        <p:blipFill>
          <a:blip r:embed="rId5" cstate="print"/>
          <a:stretch>
            <a:fillRect/>
          </a:stretch>
        </p:blipFill>
        <p:spPr>
          <a:xfrm>
            <a:off x="4419600" y="3276600"/>
            <a:ext cx="304800" cy="304800"/>
          </a:xfrm>
          <a:prstGeom prst="rect">
            <a:avLst/>
          </a:prstGeom>
        </p:spPr>
      </p:pic>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6808"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2"/>
          <p:cNvSpPr txBox="1">
            <a:spLocks noChangeArrowheads="1"/>
          </p:cNvSpPr>
          <p:nvPr/>
        </p:nvSpPr>
        <p:spPr bwMode="auto">
          <a:xfrm>
            <a:off x="0" y="2743200"/>
            <a:ext cx="4706938" cy="3378200"/>
          </a:xfrm>
          <a:prstGeom prst="rect">
            <a:avLst/>
          </a:prstGeom>
          <a:solidFill>
            <a:schemeClr val="bg1"/>
          </a:solidFill>
          <a:ln w="9525">
            <a:noFill/>
            <a:miter lim="800000"/>
            <a:headEnd/>
            <a:tailEnd/>
          </a:ln>
        </p:spPr>
        <p:txBody>
          <a:bodyPr>
            <a:spAutoFit/>
          </a:bodyPr>
          <a:lstStyle/>
          <a:p>
            <a:endParaRPr lang="en-GB" altLang="ja-JP" sz="2400" b="0">
              <a:solidFill>
                <a:schemeClr val="tx1"/>
              </a:solidFill>
              <a:latin typeface="Times New Roman" pitchFamily="18" charset="0"/>
              <a:ea typeface="ＭＳ Ｐゴシック" charset="-128"/>
            </a:endParaRPr>
          </a:p>
          <a:p>
            <a:endParaRPr lang="en-GB" altLang="ja-JP" sz="2400" b="0">
              <a:solidFill>
                <a:schemeClr val="tx1"/>
              </a:solidFill>
              <a:latin typeface="Times New Roman" pitchFamily="18" charset="0"/>
              <a:ea typeface="ＭＳ Ｐゴシック" charset="-128"/>
            </a:endParaRPr>
          </a:p>
          <a:p>
            <a:endParaRPr lang="en-GB" altLang="ja-JP" sz="2400" b="0">
              <a:solidFill>
                <a:schemeClr val="tx1"/>
              </a:solidFill>
              <a:latin typeface="Times New Roman" pitchFamily="18" charset="0"/>
              <a:ea typeface="ＭＳ Ｐゴシック" charset="-128"/>
            </a:endParaRPr>
          </a:p>
          <a:p>
            <a:endParaRPr lang="en-GB" altLang="ja-JP" sz="2400" b="0">
              <a:solidFill>
                <a:schemeClr val="tx1"/>
              </a:solidFill>
              <a:latin typeface="Times New Roman" pitchFamily="18" charset="0"/>
              <a:ea typeface="ＭＳ Ｐゴシック" charset="-128"/>
            </a:endParaRPr>
          </a:p>
          <a:p>
            <a:endParaRPr lang="en-GB" altLang="ja-JP" sz="2400" b="0">
              <a:solidFill>
                <a:schemeClr val="tx1"/>
              </a:solidFill>
              <a:latin typeface="Times New Roman" pitchFamily="18" charset="0"/>
              <a:ea typeface="ＭＳ Ｐゴシック" charset="-128"/>
            </a:endParaRPr>
          </a:p>
          <a:p>
            <a:endParaRPr lang="en-GB" altLang="ja-JP" sz="2400" b="0">
              <a:solidFill>
                <a:schemeClr val="tx1"/>
              </a:solidFill>
              <a:latin typeface="Times New Roman" pitchFamily="18" charset="0"/>
              <a:ea typeface="ＭＳ Ｐゴシック" charset="-128"/>
            </a:endParaRPr>
          </a:p>
          <a:p>
            <a:endParaRPr lang="en-GB" altLang="ja-JP" sz="2400" b="0">
              <a:solidFill>
                <a:schemeClr val="tx1"/>
              </a:solidFill>
              <a:latin typeface="Times New Roman" pitchFamily="18" charset="0"/>
              <a:ea typeface="ＭＳ Ｐゴシック" charset="-128"/>
            </a:endParaRPr>
          </a:p>
          <a:p>
            <a:endParaRPr lang="en-GB" altLang="ja-JP" sz="2400" b="0">
              <a:solidFill>
                <a:schemeClr val="tx1"/>
              </a:solidFill>
              <a:latin typeface="Times New Roman" pitchFamily="18" charset="0"/>
              <a:ea typeface="ＭＳ Ｐゴシック" charset="-128"/>
            </a:endParaRPr>
          </a:p>
          <a:p>
            <a:endParaRPr lang="en-GB" altLang="ja-JP" sz="2400" b="0">
              <a:solidFill>
                <a:schemeClr val="tx1"/>
              </a:solidFill>
              <a:latin typeface="Times New Roman" pitchFamily="18" charset="0"/>
              <a:ea typeface="ＭＳ Ｐゴシック" charset="-128"/>
            </a:endParaRPr>
          </a:p>
        </p:txBody>
      </p:sp>
      <p:sp>
        <p:nvSpPr>
          <p:cNvPr id="27651" name="Text Box 3"/>
          <p:cNvSpPr txBox="1">
            <a:spLocks noChangeArrowheads="1"/>
          </p:cNvSpPr>
          <p:nvPr/>
        </p:nvSpPr>
        <p:spPr bwMode="auto">
          <a:xfrm>
            <a:off x="363538" y="315913"/>
            <a:ext cx="8394700" cy="646331"/>
          </a:xfrm>
          <a:prstGeom prst="rect">
            <a:avLst/>
          </a:prstGeom>
          <a:noFill/>
          <a:ln w="9525">
            <a:noFill/>
            <a:miter lim="800000"/>
            <a:headEnd/>
            <a:tailEnd/>
          </a:ln>
        </p:spPr>
        <p:txBody>
          <a:bodyPr>
            <a:spAutoFit/>
          </a:bodyPr>
          <a:lstStyle/>
          <a:p>
            <a:pPr algn="ctr">
              <a:spcBef>
                <a:spcPct val="30000"/>
              </a:spcBef>
              <a:defRPr/>
            </a:pPr>
            <a:r>
              <a:rPr lang="en-US" altLang="ja-JP" sz="2800" b="0" dirty="0" smtClean="0">
                <a:solidFill>
                  <a:schemeClr val="tx1"/>
                </a:solidFill>
                <a:latin typeface="+mn-lt"/>
              </a:rPr>
              <a:t>Case Study</a:t>
            </a:r>
            <a:r>
              <a:rPr lang="ja-JP" altLang="en-US" sz="2800" b="0" dirty="0" smtClean="0">
                <a:solidFill>
                  <a:schemeClr val="tx1"/>
                </a:solidFill>
                <a:latin typeface="+mn-lt"/>
              </a:rPr>
              <a:t>　</a:t>
            </a:r>
            <a:r>
              <a:rPr lang="en-US" altLang="ja-JP" sz="2800" b="0" dirty="0" smtClean="0">
                <a:solidFill>
                  <a:schemeClr val="tx1"/>
                </a:solidFill>
                <a:latin typeface="+mn-lt"/>
              </a:rPr>
              <a:t>C</a:t>
            </a:r>
            <a:r>
              <a:rPr lang="ja-JP" altLang="en-US" sz="3600" b="0" dirty="0" smtClean="0">
                <a:solidFill>
                  <a:schemeClr val="tx1"/>
                </a:solidFill>
                <a:latin typeface="+mn-lt"/>
              </a:rPr>
              <a:t>）残渣油</a:t>
            </a:r>
            <a:endParaRPr lang="en-US" altLang="ja-JP" sz="3600" b="0" dirty="0" smtClean="0">
              <a:solidFill>
                <a:schemeClr val="tx1"/>
              </a:solidFill>
              <a:latin typeface="+mn-lt"/>
            </a:endParaRPr>
          </a:p>
        </p:txBody>
      </p:sp>
      <p:sp>
        <p:nvSpPr>
          <p:cNvPr id="27652" name="Content Placeholder 4"/>
          <p:cNvSpPr>
            <a:spLocks noGrp="1"/>
          </p:cNvSpPr>
          <p:nvPr>
            <p:ph idx="1"/>
          </p:nvPr>
        </p:nvSpPr>
        <p:spPr>
          <a:xfrm>
            <a:off x="292100" y="1371600"/>
            <a:ext cx="4559300" cy="4597400"/>
          </a:xfrm>
        </p:spPr>
        <p:txBody>
          <a:bodyPr/>
          <a:lstStyle/>
          <a:p>
            <a:pPr marL="0" indent="0">
              <a:spcBef>
                <a:spcPct val="30000"/>
              </a:spcBef>
              <a:buClrTx/>
              <a:buNone/>
              <a:defRPr/>
            </a:pPr>
            <a:r>
              <a:rPr lang="ja-JP" altLang="en-US" kern="1200" dirty="0" smtClean="0"/>
              <a:t>・</a:t>
            </a:r>
            <a:r>
              <a:rPr lang="ja-JP" altLang="en-US" b="1" kern="1200" dirty="0" smtClean="0"/>
              <a:t>残渣油排出冷却器</a:t>
            </a:r>
            <a:endParaRPr lang="en-US" altLang="ja-JP" b="1" kern="1200" dirty="0" smtClean="0"/>
          </a:p>
          <a:p>
            <a:pPr marL="0" indent="0">
              <a:spcBef>
                <a:spcPct val="30000"/>
              </a:spcBef>
              <a:buClrTx/>
              <a:buNone/>
              <a:defRPr/>
            </a:pPr>
            <a:r>
              <a:rPr lang="ja-JP" altLang="en-US" b="1" kern="1200" dirty="0" smtClean="0"/>
              <a:t>・空冷式熱交換器と多管・胴式　　</a:t>
            </a:r>
            <a:endParaRPr lang="en-US" altLang="ja-JP" b="1" kern="1200" dirty="0" smtClean="0"/>
          </a:p>
          <a:p>
            <a:pPr marL="0" indent="0">
              <a:spcBef>
                <a:spcPct val="30000"/>
              </a:spcBef>
              <a:buClrTx/>
              <a:buNone/>
              <a:defRPr/>
            </a:pPr>
            <a:r>
              <a:rPr lang="ja-JP" altLang="en-US" b="1" kern="1200" dirty="0" smtClean="0"/>
              <a:t>（トリム）熱交の組み合わせ</a:t>
            </a:r>
            <a:endParaRPr lang="en-US" altLang="ja-JP" b="1" kern="1200" dirty="0" smtClean="0"/>
          </a:p>
          <a:p>
            <a:pPr marL="0" indent="0">
              <a:spcBef>
                <a:spcPct val="30000"/>
              </a:spcBef>
              <a:buClrTx/>
              <a:buNone/>
              <a:defRPr/>
            </a:pPr>
            <a:r>
              <a:rPr lang="ja-JP" altLang="en-US" b="1" kern="1200" dirty="0" smtClean="0"/>
              <a:t>・</a:t>
            </a:r>
            <a:r>
              <a:rPr lang="ja-JP" altLang="en-US" b="1" kern="1200" dirty="0" smtClean="0">
                <a:solidFill>
                  <a:schemeClr val="accent2">
                    <a:lumMod val="75000"/>
                  </a:schemeClr>
                </a:solidFill>
              </a:rPr>
              <a:t>空冷：</a:t>
            </a:r>
            <a:r>
              <a:rPr lang="en-US" altLang="ja-JP" b="1" kern="1200" dirty="0" smtClean="0">
                <a:solidFill>
                  <a:schemeClr val="accent2">
                    <a:lumMod val="75000"/>
                  </a:schemeClr>
                </a:solidFill>
              </a:rPr>
              <a:t>17.9MW</a:t>
            </a:r>
            <a:r>
              <a:rPr lang="ja-JP" altLang="en-US" b="1" kern="1200" dirty="0" smtClean="0">
                <a:solidFill>
                  <a:schemeClr val="accent2">
                    <a:lumMod val="75000"/>
                  </a:schemeClr>
                </a:solidFill>
              </a:rPr>
              <a:t>；　</a:t>
            </a:r>
            <a:endParaRPr lang="en-US" altLang="ja-JP" b="1" kern="1200" dirty="0" smtClean="0">
              <a:solidFill>
                <a:schemeClr val="accent2">
                  <a:lumMod val="75000"/>
                </a:schemeClr>
              </a:solidFill>
            </a:endParaRPr>
          </a:p>
          <a:p>
            <a:pPr marL="0" indent="0">
              <a:spcBef>
                <a:spcPct val="30000"/>
              </a:spcBef>
              <a:buClrTx/>
              <a:buNone/>
              <a:defRPr/>
            </a:pPr>
            <a:r>
              <a:rPr lang="ja-JP" altLang="en-US" b="1" kern="1200" dirty="0" smtClean="0">
                <a:solidFill>
                  <a:schemeClr val="accent2">
                    <a:lumMod val="75000"/>
                  </a:schemeClr>
                </a:solidFill>
              </a:rPr>
              <a:t>　　　　</a:t>
            </a:r>
            <a:r>
              <a:rPr lang="en-US" altLang="ja-JP" b="1" kern="1200" dirty="0" smtClean="0">
                <a:solidFill>
                  <a:schemeClr val="accent2">
                    <a:lumMod val="75000"/>
                  </a:schemeClr>
                </a:solidFill>
              </a:rPr>
              <a:t>165.8</a:t>
            </a:r>
            <a:r>
              <a:rPr lang="ja-JP" altLang="en-US" b="1" kern="1200" dirty="0" smtClean="0">
                <a:solidFill>
                  <a:schemeClr val="accent2">
                    <a:lumMod val="75000"/>
                  </a:schemeClr>
                </a:solidFill>
              </a:rPr>
              <a:t>℃⇒</a:t>
            </a:r>
            <a:r>
              <a:rPr lang="en-US" altLang="ja-JP" b="1" kern="1200" dirty="0" smtClean="0">
                <a:solidFill>
                  <a:schemeClr val="accent2">
                    <a:lumMod val="75000"/>
                  </a:schemeClr>
                </a:solidFill>
              </a:rPr>
              <a:t>80</a:t>
            </a:r>
            <a:r>
              <a:rPr lang="ja-JP" altLang="en-US" b="1" kern="1200" dirty="0" smtClean="0">
                <a:solidFill>
                  <a:schemeClr val="accent2">
                    <a:lumMod val="75000"/>
                  </a:schemeClr>
                </a:solidFill>
              </a:rPr>
              <a:t>℃</a:t>
            </a:r>
            <a:endParaRPr lang="en-US" altLang="ja-JP" b="1" kern="1200" dirty="0" smtClean="0">
              <a:solidFill>
                <a:schemeClr val="accent2">
                  <a:lumMod val="75000"/>
                </a:schemeClr>
              </a:solidFill>
            </a:endParaRPr>
          </a:p>
          <a:p>
            <a:pPr marL="0" indent="0">
              <a:spcBef>
                <a:spcPct val="30000"/>
              </a:spcBef>
              <a:buClrTx/>
              <a:buNone/>
              <a:defRPr/>
            </a:pPr>
            <a:r>
              <a:rPr lang="ja-JP" altLang="en-US" b="1" kern="1200" dirty="0" smtClean="0">
                <a:solidFill>
                  <a:schemeClr val="accent2">
                    <a:lumMod val="75000"/>
                  </a:schemeClr>
                </a:solidFill>
              </a:rPr>
              <a:t>・トリム冷却器：</a:t>
            </a:r>
            <a:r>
              <a:rPr lang="en-US" altLang="ja-JP" b="1" kern="1200" dirty="0" smtClean="0">
                <a:solidFill>
                  <a:schemeClr val="accent2">
                    <a:lumMod val="75000"/>
                  </a:schemeClr>
                </a:solidFill>
              </a:rPr>
              <a:t>7.5MW</a:t>
            </a:r>
            <a:r>
              <a:rPr lang="ja-JP" altLang="en-US" b="1" kern="1200" dirty="0" smtClean="0">
                <a:solidFill>
                  <a:schemeClr val="accent2">
                    <a:lumMod val="75000"/>
                  </a:schemeClr>
                </a:solidFill>
              </a:rPr>
              <a:t>；　　</a:t>
            </a:r>
            <a:endParaRPr lang="en-US" altLang="ja-JP" b="1" kern="1200" dirty="0" smtClean="0">
              <a:solidFill>
                <a:schemeClr val="accent2">
                  <a:lumMod val="75000"/>
                </a:schemeClr>
              </a:solidFill>
            </a:endParaRPr>
          </a:p>
          <a:p>
            <a:pPr marL="0" indent="0">
              <a:spcBef>
                <a:spcPct val="30000"/>
              </a:spcBef>
              <a:buClrTx/>
              <a:buNone/>
              <a:defRPr/>
            </a:pPr>
            <a:r>
              <a:rPr lang="ja-JP" altLang="en-US" b="1" kern="1200" dirty="0" smtClean="0">
                <a:solidFill>
                  <a:schemeClr val="accent2">
                    <a:lumMod val="75000"/>
                  </a:schemeClr>
                </a:solidFill>
              </a:rPr>
              <a:t>　　　　</a:t>
            </a:r>
            <a:r>
              <a:rPr lang="en-US" altLang="ja-JP" b="1" kern="1200" dirty="0" smtClean="0">
                <a:solidFill>
                  <a:schemeClr val="accent2">
                    <a:lumMod val="75000"/>
                  </a:schemeClr>
                </a:solidFill>
              </a:rPr>
              <a:t>80</a:t>
            </a:r>
            <a:r>
              <a:rPr lang="ja-JP" altLang="en-US" b="1" kern="1200" dirty="0" smtClean="0">
                <a:solidFill>
                  <a:schemeClr val="accent2">
                    <a:lumMod val="75000"/>
                  </a:schemeClr>
                </a:solidFill>
              </a:rPr>
              <a:t>℃⇒</a:t>
            </a:r>
            <a:r>
              <a:rPr lang="en-US" altLang="ja-JP" b="1" kern="1200" dirty="0" smtClean="0">
                <a:solidFill>
                  <a:schemeClr val="accent2">
                    <a:lumMod val="75000"/>
                  </a:schemeClr>
                </a:solidFill>
              </a:rPr>
              <a:t>40</a:t>
            </a:r>
            <a:r>
              <a:rPr lang="ja-JP" altLang="en-US" b="1" kern="1200" dirty="0" smtClean="0">
                <a:solidFill>
                  <a:schemeClr val="accent2">
                    <a:lumMod val="75000"/>
                  </a:schemeClr>
                </a:solidFill>
              </a:rPr>
              <a:t>℃</a:t>
            </a:r>
            <a:endParaRPr lang="en-US" altLang="ja-JP" b="1" kern="1200" dirty="0" smtClean="0">
              <a:solidFill>
                <a:schemeClr val="accent2">
                  <a:lumMod val="75000"/>
                </a:schemeClr>
              </a:solidFill>
            </a:endParaRPr>
          </a:p>
          <a:p>
            <a:pPr marL="0" indent="0">
              <a:spcBef>
                <a:spcPct val="30000"/>
              </a:spcBef>
              <a:buClrTx/>
              <a:buNone/>
              <a:defRPr/>
            </a:pPr>
            <a:r>
              <a:rPr lang="ja-JP" altLang="en-US" b="1" kern="1200" dirty="0" smtClean="0"/>
              <a:t>・トリム冷却器がなくせるか？</a:t>
            </a:r>
            <a:endParaRPr lang="en-US" altLang="ja-JP" b="1" kern="1200" dirty="0" smtClean="0"/>
          </a:p>
          <a:p>
            <a:pPr marL="0" indent="0">
              <a:spcBef>
                <a:spcPct val="30000"/>
              </a:spcBef>
              <a:buClrTx/>
              <a:buNone/>
              <a:defRPr/>
            </a:pPr>
            <a:r>
              <a:rPr lang="ja-JP" altLang="en-US" b="1" kern="1200" dirty="0" smtClean="0"/>
              <a:t>・または省エネが可能か？</a:t>
            </a:r>
            <a:endParaRPr lang="en-GB" altLang="ja-JP" b="1" dirty="0" smtClean="0">
              <a:ea typeface="ＭＳ Ｐゴシック" charset="-128"/>
            </a:endParaRPr>
          </a:p>
        </p:txBody>
      </p:sp>
      <p:pic>
        <p:nvPicPr>
          <p:cNvPr id="27653" name="Picture 5" descr="HYSYS_Zoom1.jpg"/>
          <p:cNvPicPr>
            <a:picLocks noChangeAspect="1"/>
          </p:cNvPicPr>
          <p:nvPr/>
        </p:nvPicPr>
        <p:blipFill>
          <a:blip r:embed="rId4" cstate="print"/>
          <a:srcRect/>
          <a:stretch>
            <a:fillRect/>
          </a:stretch>
        </p:blipFill>
        <p:spPr bwMode="auto">
          <a:xfrm>
            <a:off x="4864100" y="1363663"/>
            <a:ext cx="3810000" cy="3038475"/>
          </a:xfrm>
          <a:prstGeom prst="rect">
            <a:avLst/>
          </a:prstGeom>
          <a:noFill/>
          <a:ln w="9525">
            <a:noFill/>
            <a:miter lim="800000"/>
            <a:headEnd/>
            <a:tailEnd/>
          </a:ln>
        </p:spPr>
      </p:pic>
      <p:sp>
        <p:nvSpPr>
          <p:cNvPr id="6" name="円/楕円 5"/>
          <p:cNvSpPr/>
          <p:nvPr/>
        </p:nvSpPr>
        <p:spPr bwMode="auto">
          <a:xfrm>
            <a:off x="6390528" y="2373330"/>
            <a:ext cx="513708" cy="626724"/>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2000" b="1" i="0" u="none" strike="noStrike" cap="none" normalizeH="0" baseline="0" smtClean="0">
              <a:ln>
                <a:noFill/>
              </a:ln>
              <a:solidFill>
                <a:schemeClr val="tx2"/>
              </a:solidFill>
              <a:effectLst/>
              <a:latin typeface="Futurist" charset="0"/>
            </a:endParaRPr>
          </a:p>
        </p:txBody>
      </p:sp>
      <p:sp>
        <p:nvSpPr>
          <p:cNvPr id="7" name="円/楕円 6"/>
          <p:cNvSpPr/>
          <p:nvPr/>
        </p:nvSpPr>
        <p:spPr bwMode="auto">
          <a:xfrm>
            <a:off x="7459040" y="2917860"/>
            <a:ext cx="513708" cy="626724"/>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2000" b="1" i="0" u="none" strike="noStrike" cap="none" normalizeH="0" baseline="0" smtClean="0">
              <a:ln>
                <a:noFill/>
              </a:ln>
              <a:solidFill>
                <a:schemeClr val="tx2"/>
              </a:solidFill>
              <a:effectLst/>
              <a:latin typeface="Futurist" charset="0"/>
            </a:endParaRPr>
          </a:p>
        </p:txBody>
      </p:sp>
      <p:pic>
        <p:nvPicPr>
          <p:cNvPr id="9" name="ACH20.wav">
            <a:hlinkClick r:id="" action="ppaction://media"/>
          </p:cNvPr>
          <p:cNvPicPr>
            <a:picLocks noRot="1" noChangeAspect="1"/>
          </p:cNvPicPr>
          <p:nvPr>
            <a:audioFile r:link="rId1"/>
          </p:nvPr>
        </p:nvPicPr>
        <p:blipFill>
          <a:blip r:embed="rId5" cstate="print"/>
          <a:stretch>
            <a:fillRect/>
          </a:stretch>
        </p:blipFill>
        <p:spPr>
          <a:xfrm>
            <a:off x="4419600" y="3276600"/>
            <a:ext cx="304800" cy="304800"/>
          </a:xfrm>
          <a:prstGeom prst="rect">
            <a:avLst/>
          </a:prstGeom>
        </p:spPr>
      </p:pic>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9098"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9"/>
                </p:tgtEl>
              </p:cMediaNode>
            </p:audi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altLang="ja-JP" sz="3200" dirty="0" err="1" smtClean="0">
                <a:ea typeface="ＭＳ Ｐゴシック" charset="-128"/>
              </a:rPr>
              <a:t>hiTRAN</a:t>
            </a:r>
            <a:r>
              <a:rPr kumimoji="1" lang="en-US" altLang="ja-JP" sz="3200" baseline="30000" dirty="0" smtClean="0"/>
              <a:t> ®</a:t>
            </a:r>
            <a:r>
              <a:rPr lang="ja-JP" altLang="en-US" sz="3200" dirty="0" smtClean="0">
                <a:ea typeface="ＭＳ Ｐゴシック" charset="-128"/>
              </a:rPr>
              <a:t>を用いる便益</a:t>
            </a:r>
            <a:endParaRPr lang="en-US" altLang="ja-JP" sz="3200" dirty="0" smtClean="0">
              <a:ea typeface="ＭＳ Ｐゴシック" charset="-128"/>
            </a:endParaRPr>
          </a:p>
        </p:txBody>
      </p:sp>
      <p:sp>
        <p:nvSpPr>
          <p:cNvPr id="3" name="Content Placeholder 2"/>
          <p:cNvSpPr>
            <a:spLocks noGrp="1"/>
          </p:cNvSpPr>
          <p:nvPr>
            <p:ph idx="1"/>
          </p:nvPr>
        </p:nvSpPr>
        <p:spPr>
          <a:xfrm>
            <a:off x="685800" y="1371600"/>
            <a:ext cx="7645400" cy="4584700"/>
          </a:xfrm>
        </p:spPr>
        <p:txBody>
          <a:bodyPr/>
          <a:lstStyle/>
          <a:p>
            <a:pPr>
              <a:buNone/>
            </a:pPr>
            <a:r>
              <a:rPr lang="ja-JP" altLang="en-US" sz="2800" dirty="0" smtClean="0">
                <a:ea typeface="ＭＳ Ｐゴシック" charset="-128"/>
              </a:rPr>
              <a:t>このケースで</a:t>
            </a:r>
            <a:r>
              <a:rPr lang="en-US" altLang="ja-JP" sz="2800" dirty="0" smtClean="0">
                <a:ea typeface="ＭＳ Ｐゴシック" charset="-128"/>
              </a:rPr>
              <a:t>hiTRAN</a:t>
            </a:r>
            <a:r>
              <a:rPr kumimoji="1" lang="en-US" altLang="ja-JP" sz="2800" baseline="30000" dirty="0" smtClean="0"/>
              <a:t> ®</a:t>
            </a:r>
            <a:r>
              <a:rPr lang="ja-JP" altLang="en-US" sz="2800" dirty="0" smtClean="0">
                <a:ea typeface="ＭＳ Ｐゴシック" charset="-128"/>
              </a:rPr>
              <a:t>の便益が提示できる２種類の相違した手法に注目</a:t>
            </a:r>
            <a:endParaRPr lang="en-US" altLang="ja-JP" sz="2800" dirty="0" smtClean="0">
              <a:ea typeface="ＭＳ Ｐゴシック" charset="-128"/>
            </a:endParaRPr>
          </a:p>
          <a:p>
            <a:pPr>
              <a:buNone/>
            </a:pPr>
            <a:endParaRPr lang="en-GB" altLang="ja-JP" dirty="0" smtClean="0">
              <a:ea typeface="ＭＳ Ｐゴシック" charset="-128"/>
            </a:endParaRPr>
          </a:p>
          <a:p>
            <a:pPr>
              <a:buNone/>
            </a:pPr>
            <a:r>
              <a:rPr lang="en-US" altLang="ja-JP" dirty="0" smtClean="0">
                <a:solidFill>
                  <a:schemeClr val="accent2">
                    <a:lumMod val="75000"/>
                  </a:schemeClr>
                </a:solidFill>
                <a:ea typeface="ＭＳ Ｐゴシック" charset="-128"/>
              </a:rPr>
              <a:t>1.</a:t>
            </a:r>
            <a:r>
              <a:rPr lang="ja-JP" altLang="en-US" dirty="0" smtClean="0">
                <a:solidFill>
                  <a:schemeClr val="accent2">
                    <a:lumMod val="75000"/>
                  </a:schemeClr>
                </a:solidFill>
                <a:ea typeface="ＭＳ Ｐゴシック" charset="-128"/>
              </a:rPr>
              <a:t>既存の空気冷却器を利用して</a:t>
            </a:r>
            <a:r>
              <a:rPr lang="en-US" altLang="ja-JP" dirty="0" smtClean="0">
                <a:solidFill>
                  <a:schemeClr val="accent2">
                    <a:lumMod val="75000"/>
                  </a:schemeClr>
                </a:solidFill>
                <a:ea typeface="ＭＳ Ｐゴシック" charset="-128"/>
              </a:rPr>
              <a:t>hiTRAN</a:t>
            </a:r>
            <a:r>
              <a:rPr lang="ja-JP" altLang="en-US" dirty="0" smtClean="0">
                <a:solidFill>
                  <a:schemeClr val="accent2">
                    <a:lumMod val="75000"/>
                  </a:schemeClr>
                </a:solidFill>
                <a:ea typeface="ＭＳ Ｐゴシック" charset="-128"/>
              </a:rPr>
              <a:t>により改造、熱負荷を増大して再設計、トリム冷却器を無くするケース</a:t>
            </a:r>
            <a:endParaRPr lang="en-US" altLang="ja-JP" dirty="0" smtClean="0">
              <a:solidFill>
                <a:schemeClr val="accent2">
                  <a:lumMod val="75000"/>
                </a:schemeClr>
              </a:solidFill>
              <a:ea typeface="ＭＳ Ｐゴシック" charset="-128"/>
            </a:endParaRPr>
          </a:p>
          <a:p>
            <a:pPr>
              <a:buNone/>
            </a:pPr>
            <a:endParaRPr lang="en-US" altLang="ja-JP" dirty="0" smtClean="0">
              <a:solidFill>
                <a:schemeClr val="accent2">
                  <a:lumMod val="75000"/>
                </a:schemeClr>
              </a:solidFill>
              <a:ea typeface="ＭＳ Ｐゴシック" charset="-128"/>
            </a:endParaRPr>
          </a:p>
          <a:p>
            <a:pPr>
              <a:buNone/>
            </a:pPr>
            <a:r>
              <a:rPr lang="en-US" altLang="ja-JP" dirty="0" smtClean="0">
                <a:solidFill>
                  <a:schemeClr val="accent2">
                    <a:lumMod val="75000"/>
                  </a:schemeClr>
                </a:solidFill>
                <a:ea typeface="ＭＳ Ｐゴシック" charset="-128"/>
              </a:rPr>
              <a:t>2.</a:t>
            </a:r>
            <a:r>
              <a:rPr lang="ja-JP" altLang="en-US" dirty="0" smtClean="0">
                <a:solidFill>
                  <a:schemeClr val="accent2">
                    <a:lumMod val="75000"/>
                  </a:schemeClr>
                </a:solidFill>
                <a:ea typeface="ＭＳ Ｐゴシック" charset="-128"/>
              </a:rPr>
              <a:t>（トリム冷却器は残したまま）既存と同一の伝熱負荷で　　　新設の空気式冷却器を最適設計化するケース</a:t>
            </a:r>
            <a:endParaRPr lang="en-US" altLang="ja-JP" dirty="0" smtClean="0">
              <a:solidFill>
                <a:schemeClr val="accent2">
                  <a:lumMod val="75000"/>
                </a:schemeClr>
              </a:solidFill>
              <a:ea typeface="ＭＳ Ｐゴシック" charset="-128"/>
            </a:endParaRPr>
          </a:p>
          <a:p>
            <a:pPr>
              <a:buNone/>
            </a:pPr>
            <a:endParaRPr lang="en-US" altLang="ja-JP" dirty="0" smtClean="0">
              <a:solidFill>
                <a:schemeClr val="accent2">
                  <a:lumMod val="75000"/>
                </a:schemeClr>
              </a:solidFill>
              <a:ea typeface="ＭＳ Ｐゴシック" charset="-128"/>
            </a:endParaRPr>
          </a:p>
          <a:p>
            <a:pPr>
              <a:buNone/>
            </a:pPr>
            <a:endParaRPr lang="en-US" altLang="ja-JP" dirty="0" smtClean="0">
              <a:ea typeface="ＭＳ Ｐゴシック" charset="-128"/>
            </a:endParaRPr>
          </a:p>
          <a:p>
            <a:pPr>
              <a:buNone/>
            </a:pPr>
            <a:endParaRPr lang="en-US" altLang="ja-JP" dirty="0" smtClean="0">
              <a:ea typeface="ＭＳ Ｐゴシック" charset="-128"/>
            </a:endParaRPr>
          </a:p>
          <a:p>
            <a:pPr>
              <a:buNone/>
            </a:pPr>
            <a:endParaRPr lang="en-US" altLang="ja-JP" dirty="0" smtClean="0">
              <a:ea typeface="ＭＳ Ｐゴシック" charset="-128"/>
            </a:endParaRPr>
          </a:p>
          <a:p>
            <a:pPr>
              <a:buNone/>
            </a:pPr>
            <a:endParaRPr lang="en-US" altLang="ja-JP" dirty="0" smtClean="0">
              <a:ea typeface="ＭＳ Ｐゴシック" charset="-128"/>
            </a:endParaRPr>
          </a:p>
          <a:p>
            <a:pPr>
              <a:buNone/>
            </a:pPr>
            <a:endParaRPr lang="en-US" altLang="ja-JP" dirty="0" smtClean="0">
              <a:ea typeface="ＭＳ Ｐゴシック" charset="-128"/>
            </a:endParaRPr>
          </a:p>
          <a:p>
            <a:pPr>
              <a:buNone/>
            </a:pPr>
            <a:endParaRPr lang="en-US" altLang="ja-JP" dirty="0" smtClean="0">
              <a:ea typeface="ＭＳ Ｐゴシック" charset="-128"/>
            </a:endParaRPr>
          </a:p>
          <a:p>
            <a:pPr>
              <a:buNone/>
            </a:pPr>
            <a:endParaRPr lang="en-US" altLang="ja-JP" dirty="0" smtClean="0">
              <a:ea typeface="ＭＳ Ｐゴシック" charset="-128"/>
            </a:endParaRPr>
          </a:p>
          <a:p>
            <a:pPr>
              <a:buNone/>
            </a:pPr>
            <a:endParaRPr lang="en-US" altLang="ja-JP" dirty="0" smtClean="0">
              <a:ea typeface="ＭＳ Ｐゴシック" charset="-128"/>
            </a:endParaRPr>
          </a:p>
          <a:p>
            <a:pPr>
              <a:buNone/>
            </a:pPr>
            <a:endParaRPr lang="en-US" altLang="ja-JP" dirty="0" smtClean="0">
              <a:ea typeface="ＭＳ Ｐゴシック" charset="-128"/>
            </a:endParaRPr>
          </a:p>
          <a:p>
            <a:pPr>
              <a:buNone/>
            </a:pPr>
            <a:endParaRPr lang="en-US" altLang="ja-JP" dirty="0" smtClean="0">
              <a:ea typeface="ＭＳ Ｐゴシック" charset="-128"/>
            </a:endParaRPr>
          </a:p>
          <a:p>
            <a:pPr>
              <a:buNone/>
            </a:pPr>
            <a:endParaRPr lang="en-US" altLang="ja-JP" dirty="0" smtClean="0">
              <a:ea typeface="ＭＳ Ｐゴシック" charset="-128"/>
            </a:endParaRPr>
          </a:p>
          <a:p>
            <a:pPr>
              <a:buNone/>
            </a:pPr>
            <a:endParaRPr lang="en-US" altLang="ja-JP" dirty="0" smtClean="0">
              <a:ea typeface="ＭＳ Ｐゴシック" charset="-128"/>
            </a:endParaRPr>
          </a:p>
          <a:p>
            <a:pPr>
              <a:buNone/>
            </a:pPr>
            <a:endParaRPr lang="en-US" altLang="ja-JP" dirty="0" smtClean="0">
              <a:ea typeface="ＭＳ Ｐゴシック" charset="-128"/>
            </a:endParaRPr>
          </a:p>
          <a:p>
            <a:pPr>
              <a:buNone/>
            </a:pPr>
            <a:endParaRPr lang="en-US" altLang="ja-JP" dirty="0" smtClean="0">
              <a:ea typeface="ＭＳ Ｐゴシック" charset="-128"/>
            </a:endParaRPr>
          </a:p>
          <a:p>
            <a:pPr>
              <a:buNone/>
            </a:pPr>
            <a:endParaRPr lang="en-US" altLang="ja-JP" dirty="0" smtClean="0">
              <a:ea typeface="ＭＳ Ｐゴシック" charset="-128"/>
            </a:endParaRPr>
          </a:p>
          <a:p>
            <a:pPr>
              <a:buNone/>
            </a:pPr>
            <a:endParaRPr lang="en-GB" altLang="ja-JP" dirty="0" smtClean="0">
              <a:ea typeface="ＭＳ Ｐゴシック" charset="-128"/>
            </a:endParaRPr>
          </a:p>
          <a:p>
            <a:pPr>
              <a:buNone/>
            </a:pPr>
            <a:endParaRPr lang="en-GB" altLang="ja-JP" dirty="0" smtClean="0">
              <a:ea typeface="ＭＳ Ｐゴシック" charset="-128"/>
            </a:endParaRPr>
          </a:p>
        </p:txBody>
      </p:sp>
      <p:pic>
        <p:nvPicPr>
          <p:cNvPr id="5" name="ACH21.wav">
            <a:hlinkClick r:id="" action="ppaction://media"/>
          </p:cNvPr>
          <p:cNvPicPr>
            <a:picLocks noRot="1" noChangeAspect="1"/>
          </p:cNvPicPr>
          <p:nvPr>
            <a:audioFile r:link="rId1"/>
          </p:nvPr>
        </p:nvPicPr>
        <p:blipFill>
          <a:blip r:embed="rId4" cstate="print"/>
          <a:stretch>
            <a:fillRect/>
          </a:stretch>
        </p:blipFill>
        <p:spPr>
          <a:xfrm>
            <a:off x="4419600" y="3276600"/>
            <a:ext cx="304800" cy="304800"/>
          </a:xfrm>
          <a:prstGeom prst="rect">
            <a:avLst/>
          </a:prstGeom>
        </p:spPr>
      </p:pic>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6918"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660400" y="-413657"/>
            <a:ext cx="8153400" cy="1001486"/>
          </a:xfrm>
        </p:spPr>
        <p:txBody>
          <a:bodyPr/>
          <a:lstStyle/>
          <a:p>
            <a:r>
              <a:rPr kumimoji="1" lang="en-US" altLang="ja-JP" sz="2800" dirty="0" smtClean="0"/>
              <a:t/>
            </a:r>
            <a:br>
              <a:rPr kumimoji="1" lang="en-US" altLang="ja-JP" sz="2800" dirty="0" smtClean="0"/>
            </a:br>
            <a:r>
              <a:rPr kumimoji="1" lang="en-US" altLang="ja-JP" sz="2800" dirty="0" smtClean="0"/>
              <a:t>Case Study</a:t>
            </a:r>
            <a:r>
              <a:rPr kumimoji="1" lang="ja-JP" altLang="en-US" sz="2800" dirty="0" smtClean="0"/>
              <a:t>　</a:t>
            </a:r>
            <a:r>
              <a:rPr kumimoji="1" lang="en-US" altLang="ja-JP" sz="2800" dirty="0" smtClean="0"/>
              <a:t>C)</a:t>
            </a:r>
            <a:r>
              <a:rPr lang="ja-JP" altLang="en-US" sz="2800" dirty="0" smtClean="0">
                <a:ea typeface="ＭＳ Ｐゴシック" charset="-128"/>
              </a:rPr>
              <a:t>既存熱交を高性能化した後の諸元</a:t>
            </a:r>
            <a:endParaRPr lang="en-US" altLang="ja-JP" sz="2800" dirty="0" smtClean="0">
              <a:ea typeface="ＭＳ Ｐゴシック" charset="-128"/>
            </a:endParaRPr>
          </a:p>
        </p:txBody>
      </p:sp>
      <p:sp>
        <p:nvSpPr>
          <p:cNvPr id="34819" name="Content Placeholder 2"/>
          <p:cNvSpPr>
            <a:spLocks noGrp="1"/>
          </p:cNvSpPr>
          <p:nvPr>
            <p:ph idx="1"/>
          </p:nvPr>
        </p:nvSpPr>
        <p:spPr>
          <a:xfrm>
            <a:off x="431800" y="4724400"/>
            <a:ext cx="7937500" cy="1524000"/>
          </a:xfrm>
        </p:spPr>
        <p:txBody>
          <a:bodyPr/>
          <a:lstStyle/>
          <a:p>
            <a:pPr>
              <a:buNone/>
            </a:pPr>
            <a:r>
              <a:rPr lang="ja-JP" altLang="en-US" b="1" dirty="0" smtClean="0">
                <a:solidFill>
                  <a:schemeClr val="accent2">
                    <a:lumMod val="75000"/>
                  </a:schemeClr>
                </a:solidFill>
                <a:ea typeface="ＭＳ Ｐゴシック" charset="-128"/>
              </a:rPr>
              <a:t>・追加圧損なしで新規負荷に対応</a:t>
            </a:r>
            <a:endParaRPr lang="en-US" altLang="ja-JP" b="1" dirty="0" smtClean="0">
              <a:solidFill>
                <a:schemeClr val="accent2">
                  <a:lumMod val="75000"/>
                </a:schemeClr>
              </a:solidFill>
              <a:ea typeface="ＭＳ Ｐゴシック" charset="-128"/>
            </a:endParaRPr>
          </a:p>
          <a:p>
            <a:pPr>
              <a:buNone/>
            </a:pPr>
            <a:r>
              <a:rPr lang="ja-JP" altLang="en-US" b="1" dirty="0" smtClean="0">
                <a:solidFill>
                  <a:schemeClr val="accent2">
                    <a:lumMod val="75000"/>
                  </a:schemeClr>
                </a:solidFill>
                <a:ea typeface="ＭＳ Ｐゴシック" charset="-128"/>
              </a:rPr>
              <a:t>・</a:t>
            </a:r>
            <a:r>
              <a:rPr lang="en-US" altLang="ja-JP" b="1" dirty="0" smtClean="0">
                <a:solidFill>
                  <a:schemeClr val="accent2">
                    <a:lumMod val="75000"/>
                  </a:schemeClr>
                </a:solidFill>
                <a:ea typeface="ＭＳ Ｐゴシック" charset="-128"/>
              </a:rPr>
              <a:t>4</a:t>
            </a:r>
            <a:r>
              <a:rPr lang="ja-JP" altLang="en-US" b="1" dirty="0" smtClean="0">
                <a:solidFill>
                  <a:schemeClr val="accent2">
                    <a:lumMod val="75000"/>
                  </a:schemeClr>
                </a:solidFill>
                <a:ea typeface="ＭＳ Ｐゴシック" charset="-128"/>
              </a:rPr>
              <a:t>パスに変更</a:t>
            </a:r>
            <a:endParaRPr lang="en-US" altLang="ja-JP" b="1" dirty="0" smtClean="0">
              <a:solidFill>
                <a:schemeClr val="accent2">
                  <a:lumMod val="75000"/>
                </a:schemeClr>
              </a:solidFill>
              <a:ea typeface="ＭＳ Ｐゴシック" charset="-128"/>
            </a:endParaRPr>
          </a:p>
          <a:p>
            <a:pPr>
              <a:buNone/>
            </a:pPr>
            <a:r>
              <a:rPr lang="ja-JP" altLang="en-US" b="1" dirty="0" smtClean="0">
                <a:solidFill>
                  <a:schemeClr val="accent2">
                    <a:lumMod val="75000"/>
                  </a:schemeClr>
                </a:solidFill>
                <a:ea typeface="ＭＳ Ｐゴシック" charset="-128"/>
              </a:rPr>
              <a:t>・パス数減少にも拘わらず</a:t>
            </a:r>
            <a:r>
              <a:rPr lang="en-US" altLang="ja-JP" b="1" i="1" dirty="0" smtClean="0">
                <a:solidFill>
                  <a:schemeClr val="accent2">
                    <a:lumMod val="75000"/>
                  </a:schemeClr>
                </a:solidFill>
                <a:ea typeface="ＭＳ Ｐゴシック" charset="-128"/>
              </a:rPr>
              <a:t>hi</a:t>
            </a:r>
            <a:r>
              <a:rPr lang="ja-JP" altLang="en-US" b="1" dirty="0" smtClean="0">
                <a:solidFill>
                  <a:schemeClr val="accent2">
                    <a:lumMod val="75000"/>
                  </a:schemeClr>
                </a:solidFill>
                <a:ea typeface="ＭＳ Ｐゴシック" charset="-128"/>
              </a:rPr>
              <a:t>（管側境膜伝熱係数）は</a:t>
            </a:r>
            <a:r>
              <a:rPr lang="en-US" altLang="ja-JP" b="1" dirty="0" smtClean="0">
                <a:solidFill>
                  <a:schemeClr val="accent2">
                    <a:lumMod val="75000"/>
                  </a:schemeClr>
                </a:solidFill>
                <a:ea typeface="ＭＳ Ｐゴシック" charset="-128"/>
              </a:rPr>
              <a:t>3</a:t>
            </a:r>
            <a:r>
              <a:rPr lang="ja-JP" altLang="en-US" b="1" dirty="0" smtClean="0">
                <a:solidFill>
                  <a:schemeClr val="accent2">
                    <a:lumMod val="75000"/>
                  </a:schemeClr>
                </a:solidFill>
                <a:ea typeface="ＭＳ Ｐゴシック" charset="-128"/>
              </a:rPr>
              <a:t>倍</a:t>
            </a:r>
            <a:endParaRPr lang="en-GB" altLang="ja-JP" b="1" dirty="0" smtClean="0">
              <a:solidFill>
                <a:schemeClr val="accent2">
                  <a:lumMod val="75000"/>
                </a:schemeClr>
              </a:solidFill>
              <a:ea typeface="ＭＳ Ｐゴシック" charset="-128"/>
            </a:endParaRPr>
          </a:p>
        </p:txBody>
      </p:sp>
      <p:grpSp>
        <p:nvGrpSpPr>
          <p:cNvPr id="34820" name="Group 11"/>
          <p:cNvGrpSpPr>
            <a:grpSpLocks/>
          </p:cNvGrpSpPr>
          <p:nvPr/>
        </p:nvGrpSpPr>
        <p:grpSpPr bwMode="auto">
          <a:xfrm>
            <a:off x="0" y="478047"/>
            <a:ext cx="9144000" cy="4140200"/>
            <a:chOff x="0" y="571500"/>
            <a:chExt cx="9144000" cy="3911600"/>
          </a:xfrm>
        </p:grpSpPr>
        <p:pic>
          <p:nvPicPr>
            <p:cNvPr id="34821" name="Picture 2"/>
            <p:cNvPicPr>
              <a:picLocks noChangeAspect="1" noChangeArrowheads="1"/>
            </p:cNvPicPr>
            <p:nvPr/>
          </p:nvPicPr>
          <p:blipFill>
            <a:blip r:embed="rId4" cstate="print"/>
            <a:srcRect l="8789" t="12451" r="64001" b="57520"/>
            <a:stretch>
              <a:fillRect/>
            </a:stretch>
          </p:blipFill>
          <p:spPr bwMode="auto">
            <a:xfrm>
              <a:off x="0" y="571500"/>
              <a:ext cx="9144000" cy="3911600"/>
            </a:xfrm>
            <a:prstGeom prst="rect">
              <a:avLst/>
            </a:prstGeom>
            <a:noFill/>
            <a:ln w="9525">
              <a:noFill/>
              <a:miter lim="800000"/>
              <a:headEnd/>
              <a:tailEnd/>
            </a:ln>
          </p:spPr>
        </p:pic>
        <p:sp>
          <p:nvSpPr>
            <p:cNvPr id="6" name="Rectangle 5"/>
            <p:cNvSpPr/>
            <p:nvPr/>
          </p:nvSpPr>
          <p:spPr>
            <a:xfrm>
              <a:off x="5465763" y="940462"/>
              <a:ext cx="285750" cy="212978"/>
            </a:xfrm>
            <a:prstGeom prst="rect">
              <a:avLst/>
            </a:prstGeom>
            <a:solidFill>
              <a:srgbClr val="FFC000">
                <a:alpha val="24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ja-JP" altLang="ja-JP">
                <a:solidFill>
                  <a:srgbClr val="FFFFFF"/>
                </a:solidFill>
              </a:endParaRPr>
            </a:p>
          </p:txBody>
        </p:sp>
        <p:sp>
          <p:nvSpPr>
            <p:cNvPr id="7" name="Rectangle 6"/>
            <p:cNvSpPr/>
            <p:nvPr/>
          </p:nvSpPr>
          <p:spPr>
            <a:xfrm>
              <a:off x="2773363" y="3155736"/>
              <a:ext cx="428625" cy="239975"/>
            </a:xfrm>
            <a:prstGeom prst="rect">
              <a:avLst/>
            </a:prstGeom>
            <a:solidFill>
              <a:srgbClr val="FFC000">
                <a:alpha val="24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ja-JP" altLang="ja-JP">
                <a:solidFill>
                  <a:srgbClr val="FFFFFF"/>
                </a:solidFill>
              </a:endParaRPr>
            </a:p>
          </p:txBody>
        </p:sp>
        <p:sp>
          <p:nvSpPr>
            <p:cNvPr id="8" name="Rectangle 7"/>
            <p:cNvSpPr/>
            <p:nvPr/>
          </p:nvSpPr>
          <p:spPr>
            <a:xfrm>
              <a:off x="2379663" y="3965653"/>
              <a:ext cx="571500" cy="214478"/>
            </a:xfrm>
            <a:prstGeom prst="rect">
              <a:avLst/>
            </a:prstGeom>
            <a:solidFill>
              <a:srgbClr val="FFC000">
                <a:alpha val="24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ja-JP" altLang="ja-JP">
                <a:solidFill>
                  <a:srgbClr val="FFFFFF"/>
                </a:solidFill>
              </a:endParaRPr>
            </a:p>
          </p:txBody>
        </p:sp>
        <p:sp>
          <p:nvSpPr>
            <p:cNvPr id="9" name="Rectangle 8"/>
            <p:cNvSpPr/>
            <p:nvPr/>
          </p:nvSpPr>
          <p:spPr>
            <a:xfrm>
              <a:off x="7000875" y="2963756"/>
              <a:ext cx="500063" cy="214478"/>
            </a:xfrm>
            <a:prstGeom prst="rect">
              <a:avLst/>
            </a:prstGeom>
            <a:solidFill>
              <a:srgbClr val="FFC000">
                <a:alpha val="24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ja-JP" altLang="ja-JP">
                <a:solidFill>
                  <a:srgbClr val="FFFFFF"/>
                </a:solidFill>
              </a:endParaRPr>
            </a:p>
          </p:txBody>
        </p:sp>
        <p:sp>
          <p:nvSpPr>
            <p:cNvPr id="10" name="Rectangle 9"/>
            <p:cNvSpPr/>
            <p:nvPr/>
          </p:nvSpPr>
          <p:spPr>
            <a:xfrm>
              <a:off x="8072438" y="2059348"/>
              <a:ext cx="714375" cy="214479"/>
            </a:xfrm>
            <a:prstGeom prst="rect">
              <a:avLst/>
            </a:prstGeom>
            <a:solidFill>
              <a:srgbClr val="FFC000">
                <a:alpha val="24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ja-JP" altLang="ja-JP">
                <a:solidFill>
                  <a:srgbClr val="FFFFFF"/>
                </a:solidFill>
              </a:endParaRPr>
            </a:p>
          </p:txBody>
        </p:sp>
      </p:grpSp>
      <p:pic>
        <p:nvPicPr>
          <p:cNvPr id="12" name="ACH22.wav">
            <a:hlinkClick r:id="" action="ppaction://media"/>
          </p:cNvPr>
          <p:cNvPicPr>
            <a:picLocks noRot="1" noChangeAspect="1"/>
          </p:cNvPicPr>
          <p:nvPr>
            <a:audioFile r:link="rId1"/>
          </p:nvPr>
        </p:nvPicPr>
        <p:blipFill>
          <a:blip r:embed="rId5" cstate="print"/>
          <a:stretch>
            <a:fillRect/>
          </a:stretch>
        </p:blipFill>
        <p:spPr>
          <a:xfrm>
            <a:off x="4419600" y="3276600"/>
            <a:ext cx="304800" cy="304800"/>
          </a:xfrm>
          <a:prstGeom prst="rect">
            <a:avLst/>
          </a:prstGeom>
        </p:spPr>
      </p:pic>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7801"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12"/>
                </p:tgtEl>
              </p:cMediaNode>
            </p:audi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867" name="Group 11"/>
          <p:cNvGrpSpPr>
            <a:grpSpLocks/>
          </p:cNvGrpSpPr>
          <p:nvPr/>
        </p:nvGrpSpPr>
        <p:grpSpPr bwMode="auto">
          <a:xfrm>
            <a:off x="0" y="446314"/>
            <a:ext cx="9144000" cy="3719286"/>
            <a:chOff x="142876" y="357166"/>
            <a:chExt cx="8786841" cy="4251698"/>
          </a:xfrm>
        </p:grpSpPr>
        <p:pic>
          <p:nvPicPr>
            <p:cNvPr id="36873" name="Picture 3"/>
            <p:cNvPicPr>
              <a:picLocks noChangeAspect="1" noChangeArrowheads="1"/>
            </p:cNvPicPr>
            <p:nvPr/>
          </p:nvPicPr>
          <p:blipFill>
            <a:blip r:embed="rId4" cstate="print"/>
            <a:srcRect l="8789" t="9521" r="63965" b="57520"/>
            <a:stretch>
              <a:fillRect/>
            </a:stretch>
          </p:blipFill>
          <p:spPr bwMode="auto">
            <a:xfrm>
              <a:off x="142876" y="357166"/>
              <a:ext cx="8786841" cy="4251698"/>
            </a:xfrm>
            <a:prstGeom prst="rect">
              <a:avLst/>
            </a:prstGeom>
            <a:noFill/>
            <a:ln w="9525">
              <a:noFill/>
              <a:miter lim="800000"/>
              <a:headEnd/>
              <a:tailEnd/>
            </a:ln>
          </p:spPr>
        </p:pic>
        <p:sp>
          <p:nvSpPr>
            <p:cNvPr id="6" name="Rectangle 5"/>
            <p:cNvSpPr/>
            <p:nvPr/>
          </p:nvSpPr>
          <p:spPr>
            <a:xfrm>
              <a:off x="6867251" y="3107744"/>
              <a:ext cx="500362" cy="193178"/>
            </a:xfrm>
            <a:prstGeom prst="rect">
              <a:avLst/>
            </a:prstGeom>
            <a:solidFill>
              <a:srgbClr val="FFC000">
                <a:alpha val="24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ja-JP" altLang="ja-JP">
                <a:solidFill>
                  <a:srgbClr val="FFFFFF"/>
                </a:solidFill>
              </a:endParaRPr>
            </a:p>
          </p:txBody>
        </p:sp>
        <p:sp>
          <p:nvSpPr>
            <p:cNvPr id="10" name="Rectangle 9"/>
            <p:cNvSpPr/>
            <p:nvPr/>
          </p:nvSpPr>
          <p:spPr>
            <a:xfrm>
              <a:off x="2379249" y="4096676"/>
              <a:ext cx="643758" cy="214445"/>
            </a:xfrm>
            <a:prstGeom prst="rect">
              <a:avLst/>
            </a:prstGeom>
            <a:solidFill>
              <a:srgbClr val="FFC000">
                <a:alpha val="24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ja-JP" altLang="ja-JP">
                <a:solidFill>
                  <a:srgbClr val="FFFFFF"/>
                </a:solidFill>
              </a:endParaRPr>
            </a:p>
          </p:txBody>
        </p:sp>
        <p:sp>
          <p:nvSpPr>
            <p:cNvPr id="11" name="Rectangle 10"/>
            <p:cNvSpPr/>
            <p:nvPr/>
          </p:nvSpPr>
          <p:spPr>
            <a:xfrm>
              <a:off x="1189364" y="1487880"/>
              <a:ext cx="642233" cy="214445"/>
            </a:xfrm>
            <a:prstGeom prst="rect">
              <a:avLst/>
            </a:prstGeom>
            <a:solidFill>
              <a:srgbClr val="FFC000">
                <a:alpha val="24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ja-JP" altLang="ja-JP">
                <a:solidFill>
                  <a:srgbClr val="FFFFFF"/>
                </a:solidFill>
              </a:endParaRPr>
            </a:p>
          </p:txBody>
        </p:sp>
      </p:grpSp>
      <p:pic>
        <p:nvPicPr>
          <p:cNvPr id="36868" name="Picture 2"/>
          <p:cNvPicPr>
            <a:picLocks noChangeAspect="1" noChangeArrowheads="1"/>
          </p:cNvPicPr>
          <p:nvPr/>
        </p:nvPicPr>
        <p:blipFill>
          <a:blip r:embed="rId5" cstate="print"/>
          <a:srcRect l="7617" t="38818" r="67188" b="42471"/>
          <a:stretch>
            <a:fillRect/>
          </a:stretch>
        </p:blipFill>
        <p:spPr bwMode="auto">
          <a:xfrm>
            <a:off x="662154" y="4209829"/>
            <a:ext cx="8064500" cy="2185988"/>
          </a:xfrm>
          <a:prstGeom prst="rect">
            <a:avLst/>
          </a:prstGeom>
          <a:noFill/>
          <a:ln w="9525">
            <a:noFill/>
            <a:miter lim="800000"/>
            <a:headEnd/>
            <a:tailEnd/>
          </a:ln>
        </p:spPr>
      </p:pic>
      <p:sp>
        <p:nvSpPr>
          <p:cNvPr id="13" name="Rectangle 12"/>
          <p:cNvSpPr/>
          <p:nvPr/>
        </p:nvSpPr>
        <p:spPr bwMode="auto">
          <a:xfrm>
            <a:off x="5923894" y="4243169"/>
            <a:ext cx="428625" cy="1071562"/>
          </a:xfrm>
          <a:prstGeom prst="rect">
            <a:avLst/>
          </a:prstGeom>
          <a:solidFill>
            <a:srgbClr val="FFC000">
              <a:alpha val="24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ja-JP" altLang="ja-JP">
              <a:solidFill>
                <a:srgbClr val="FFFFFF"/>
              </a:solidFill>
            </a:endParaRPr>
          </a:p>
        </p:txBody>
      </p:sp>
      <p:sp>
        <p:nvSpPr>
          <p:cNvPr id="12" name="Rectangle 11"/>
          <p:cNvSpPr/>
          <p:nvPr/>
        </p:nvSpPr>
        <p:spPr bwMode="auto">
          <a:xfrm flipV="1">
            <a:off x="1016000" y="977900"/>
            <a:ext cx="330200" cy="228600"/>
          </a:xfrm>
          <a:prstGeom prst="rect">
            <a:avLst/>
          </a:prstGeom>
          <a:solidFill>
            <a:srgbClr val="FFC000">
              <a:alpha val="24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ja-JP" altLang="ja-JP">
              <a:solidFill>
                <a:srgbClr val="FFFFFF"/>
              </a:solidFill>
            </a:endParaRPr>
          </a:p>
        </p:txBody>
      </p:sp>
      <p:sp>
        <p:nvSpPr>
          <p:cNvPr id="14" name="Rectangle 13"/>
          <p:cNvSpPr/>
          <p:nvPr/>
        </p:nvSpPr>
        <p:spPr bwMode="auto">
          <a:xfrm>
            <a:off x="4216400" y="1016000"/>
            <a:ext cx="292100" cy="203200"/>
          </a:xfrm>
          <a:prstGeom prst="rect">
            <a:avLst/>
          </a:prstGeom>
          <a:solidFill>
            <a:srgbClr val="FFC000">
              <a:alpha val="24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ja-JP" altLang="ja-JP">
              <a:solidFill>
                <a:srgbClr val="FFFFFF"/>
              </a:solidFill>
            </a:endParaRPr>
          </a:p>
        </p:txBody>
      </p:sp>
      <p:sp>
        <p:nvSpPr>
          <p:cNvPr id="15" name="Rectangle 14"/>
          <p:cNvSpPr/>
          <p:nvPr/>
        </p:nvSpPr>
        <p:spPr bwMode="auto">
          <a:xfrm>
            <a:off x="5461000" y="1017588"/>
            <a:ext cx="254000" cy="227012"/>
          </a:xfrm>
          <a:prstGeom prst="rect">
            <a:avLst/>
          </a:prstGeom>
          <a:solidFill>
            <a:srgbClr val="FFC000">
              <a:alpha val="24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ja-JP" altLang="ja-JP">
              <a:solidFill>
                <a:srgbClr val="FFFFFF"/>
              </a:solidFill>
            </a:endParaRPr>
          </a:p>
        </p:txBody>
      </p:sp>
      <p:sp>
        <p:nvSpPr>
          <p:cNvPr id="36866" name="TextBox 4"/>
          <p:cNvSpPr txBox="1">
            <a:spLocks noChangeArrowheads="1"/>
          </p:cNvSpPr>
          <p:nvPr/>
        </p:nvSpPr>
        <p:spPr bwMode="auto">
          <a:xfrm>
            <a:off x="0" y="0"/>
            <a:ext cx="9459310" cy="1083374"/>
          </a:xfrm>
          <a:prstGeom prst="rect">
            <a:avLst/>
          </a:prstGeom>
          <a:noFill/>
          <a:ln w="9525">
            <a:noFill/>
            <a:miter lim="800000"/>
            <a:headEnd/>
            <a:tailEnd/>
          </a:ln>
        </p:spPr>
        <p:txBody>
          <a:bodyPr wrap="square">
            <a:spAutoFit/>
          </a:bodyPr>
          <a:lstStyle/>
          <a:p>
            <a:pPr algn="ctr">
              <a:spcBef>
                <a:spcPct val="30000"/>
              </a:spcBef>
              <a:defRPr/>
            </a:pPr>
            <a:r>
              <a:rPr kumimoji="1" lang="ja-JP" altLang="en-US" sz="2800" dirty="0" smtClean="0"/>
              <a:t>ケーススタディ</a:t>
            </a:r>
            <a:r>
              <a:rPr kumimoji="1" lang="en-US" altLang="ja-JP" sz="2800" dirty="0" smtClean="0"/>
              <a:t>C) </a:t>
            </a:r>
            <a:r>
              <a:rPr lang="ja-JP" altLang="en-US" sz="2800" dirty="0" smtClean="0">
                <a:solidFill>
                  <a:schemeClr val="tx1"/>
                </a:solidFill>
                <a:latin typeface="+mn-lt"/>
              </a:rPr>
              <a:t>空気冷却器の最適化設計</a:t>
            </a:r>
            <a:endParaRPr lang="en-US" altLang="ja-JP" sz="2800" dirty="0" smtClean="0">
              <a:solidFill>
                <a:schemeClr val="tx1"/>
              </a:solidFill>
              <a:latin typeface="+mn-lt"/>
            </a:endParaRPr>
          </a:p>
          <a:p>
            <a:pPr algn="ctr">
              <a:spcBef>
                <a:spcPct val="30000"/>
              </a:spcBef>
              <a:defRPr/>
            </a:pPr>
            <a:r>
              <a:rPr lang="ja-JP" altLang="en-US" sz="2800" dirty="0" smtClean="0">
                <a:solidFill>
                  <a:schemeClr val="tx1"/>
                </a:solidFill>
                <a:latin typeface="+mn-lt"/>
              </a:rPr>
              <a:t>（同一伝熱負荷）</a:t>
            </a:r>
            <a:endParaRPr lang="en-GB" altLang="ja-JP" sz="2800" dirty="0" smtClean="0">
              <a:solidFill>
                <a:schemeClr val="tx1"/>
              </a:solidFill>
              <a:latin typeface="+mn-lt"/>
            </a:endParaRPr>
          </a:p>
        </p:txBody>
      </p:sp>
      <p:pic>
        <p:nvPicPr>
          <p:cNvPr id="17" name="ACH23.wav">
            <a:hlinkClick r:id="" action="ppaction://media"/>
          </p:cNvPr>
          <p:cNvPicPr>
            <a:picLocks noRot="1" noChangeAspect="1"/>
          </p:cNvPicPr>
          <p:nvPr>
            <a:audioFile r:link="rId1"/>
          </p:nvPr>
        </p:nvPicPr>
        <p:blipFill>
          <a:blip r:embed="rId6" cstate="print"/>
          <a:stretch>
            <a:fillRect/>
          </a:stretch>
        </p:blipFill>
        <p:spPr>
          <a:xfrm>
            <a:off x="4419600" y="3276600"/>
            <a:ext cx="304800" cy="304800"/>
          </a:xfrm>
          <a:prstGeom prst="rect">
            <a:avLst/>
          </a:prstGeom>
        </p:spPr>
      </p:pic>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1451" fill="hold"/>
                                        <p:tgtEl>
                                          <p:spTgt spid="1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17"/>
                </p:tgtEl>
              </p:cMediaNode>
            </p:audio>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p:cNvGraphicFramePr>
            <a:graphicFrameLocks noGrp="1"/>
          </p:cNvGraphicFramePr>
          <p:nvPr/>
        </p:nvGraphicFramePr>
        <p:xfrm>
          <a:off x="576943" y="945805"/>
          <a:ext cx="7108372" cy="4701704"/>
        </p:xfrm>
        <a:graphic>
          <a:graphicData uri="http://schemas.openxmlformats.org/drawingml/2006/table">
            <a:tbl>
              <a:tblPr>
                <a:tableStyleId>{35758FB7-9AC5-4552-8A53-C91805E547FA}</a:tableStyleId>
              </a:tblPr>
              <a:tblGrid>
                <a:gridCol w="2593147"/>
                <a:gridCol w="1767720"/>
                <a:gridCol w="2747505"/>
              </a:tblGrid>
              <a:tr h="469977">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ja-JP" altLang="en-US" sz="1600" u="none" strike="noStrike" cap="none" normalizeH="0" baseline="0" dirty="0" smtClean="0">
                          <a:ln>
                            <a:noFill/>
                          </a:ln>
                          <a:effectLst/>
                        </a:rPr>
                        <a:t>設計比較</a:t>
                      </a:r>
                      <a:endParaRPr kumimoji="0" lang="en-GB" altLang="ja-JP"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66818" marR="66818" marT="0" marB="0" horzOverflow="overflow"/>
                </a:tc>
                <a:tc>
                  <a:txBody>
                    <a:bodyPr/>
                    <a:lstStyle/>
                    <a:p>
                      <a:pPr algn="ctr">
                        <a:lnSpc>
                          <a:spcPct val="115000"/>
                        </a:lnSpc>
                      </a:pPr>
                      <a:r>
                        <a:rPr lang="ja-JP" altLang="en-US" sz="1400" dirty="0" smtClean="0"/>
                        <a:t>平滑管での設計</a:t>
                      </a:r>
                      <a:endParaRPr lang="en-GB" altLang="ja-JP" sz="1400" b="1" dirty="0">
                        <a:latin typeface="Calibri" pitchFamily="34" charset="0"/>
                        <a:ea typeface="Calibri" pitchFamily="34" charset="0"/>
                        <a:cs typeface="Times New Roman" pitchFamily="18" charset="0"/>
                      </a:endParaRPr>
                    </a:p>
                  </a:txBody>
                  <a:tcPr marL="66818" marR="66818" marT="0" marB="0" horzOverflow="overflow"/>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ja-JP" altLang="en-US" sz="1400" u="none" strike="noStrike" cap="none" normalizeH="0" baseline="0" dirty="0" smtClean="0">
                          <a:ln>
                            <a:noFill/>
                          </a:ln>
                          <a:effectLst/>
                        </a:rPr>
                        <a:t>設計</a:t>
                      </a:r>
                      <a:endParaRPr kumimoji="0" lang="en-GB" altLang="ja-JP" sz="1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66818" marR="66818" marT="0" marB="0" horzOverflow="overflow"/>
                </a:tc>
              </a:tr>
              <a:tr h="275003">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ja-JP" altLang="en-US" sz="1600" u="none" strike="noStrike" cap="none" normalizeH="0" baseline="0" dirty="0" smtClean="0">
                          <a:ln>
                            <a:noFill/>
                          </a:ln>
                          <a:effectLst/>
                        </a:rPr>
                        <a:t>ベイ／管束 数</a:t>
                      </a:r>
                      <a:endParaRPr kumimoji="0" lang="en-GB" altLang="ja-JP"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66818" marR="66818" marT="0" marB="0" horzOverflow="overflow"/>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GB" altLang="ja-JP" sz="1400" u="none" strike="noStrike" cap="none" normalizeH="0" baseline="0" dirty="0" smtClean="0">
                          <a:ln>
                            <a:noFill/>
                          </a:ln>
                          <a:effectLst/>
                        </a:rPr>
                        <a:t>9/18</a:t>
                      </a:r>
                      <a:endParaRPr kumimoji="0" lang="en-GB" altLang="ja-JP"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66818" marR="66818" marT="0" marB="0" horzOverflow="overflow"/>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GB" altLang="ja-JP" sz="1400" u="none" strike="noStrike" cap="none" normalizeH="0" baseline="0" dirty="0" smtClean="0">
                          <a:ln>
                            <a:noFill/>
                          </a:ln>
                          <a:effectLst/>
                        </a:rPr>
                        <a:t>4/8</a:t>
                      </a:r>
                      <a:endParaRPr kumimoji="0" lang="en-GB" altLang="ja-JP"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66818" marR="66818" marT="0" marB="0" horzOverflow="overflow"/>
                </a:tc>
              </a:tr>
              <a:tr h="275003">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ja-JP" altLang="en-US" sz="1600" u="none" strike="noStrike" cap="none" normalizeH="0" baseline="0" dirty="0" smtClean="0">
                          <a:ln>
                            <a:noFill/>
                          </a:ln>
                          <a:effectLst/>
                        </a:rPr>
                        <a:t>管　列数</a:t>
                      </a:r>
                      <a:endParaRPr kumimoji="0" lang="en-GB" altLang="ja-JP"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66818" marR="66818" marT="0" marB="0" horzOverflow="overflow"/>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GB" altLang="ja-JP" sz="1400" u="none" strike="noStrike" cap="none" normalizeH="0" baseline="0" dirty="0" smtClean="0">
                          <a:ln>
                            <a:noFill/>
                          </a:ln>
                          <a:effectLst/>
                        </a:rPr>
                        <a:t>8</a:t>
                      </a:r>
                      <a:endParaRPr kumimoji="0" lang="en-GB" altLang="ja-JP"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66818" marR="66818" marT="0" marB="0" horzOverflow="overflow"/>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GB" altLang="ja-JP" sz="1400" u="none" strike="noStrike" cap="none" normalizeH="0" baseline="0" dirty="0" smtClean="0">
                          <a:ln>
                            <a:noFill/>
                          </a:ln>
                          <a:effectLst/>
                        </a:rPr>
                        <a:t>4</a:t>
                      </a:r>
                      <a:endParaRPr kumimoji="0" lang="en-GB" altLang="ja-JP"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66818" marR="66818" marT="0" marB="0" horzOverflow="overflow"/>
                </a:tc>
              </a:tr>
              <a:tr h="275003">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ja-JP" altLang="en-US" sz="1600" u="none" strike="noStrike" cap="none" normalizeH="0" baseline="0" dirty="0" smtClean="0">
                          <a:ln>
                            <a:noFill/>
                          </a:ln>
                          <a:effectLst/>
                        </a:rPr>
                        <a:t>管束当りの管数</a:t>
                      </a:r>
                      <a:endParaRPr kumimoji="0" lang="en-GB" altLang="ja-JP"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66818" marR="66818" marT="0" marB="0" horzOverflow="overflow"/>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GB" altLang="ja-JP" sz="1400" u="none" strike="noStrike" cap="none" normalizeH="0" baseline="0" dirty="0" smtClean="0">
                          <a:ln>
                            <a:noFill/>
                          </a:ln>
                          <a:effectLst/>
                        </a:rPr>
                        <a:t>352</a:t>
                      </a:r>
                      <a:endParaRPr kumimoji="0" lang="en-GB" altLang="ja-JP"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66818" marR="66818" marT="0" marB="0" horzOverflow="overflow"/>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GB" altLang="ja-JP" sz="1400" u="none" strike="noStrike" cap="none" normalizeH="0" baseline="0" dirty="0" smtClean="0">
                          <a:ln>
                            <a:noFill/>
                          </a:ln>
                          <a:effectLst/>
                        </a:rPr>
                        <a:t>168</a:t>
                      </a:r>
                      <a:endParaRPr kumimoji="0" lang="en-GB" altLang="ja-JP"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66818" marR="66818" marT="0" marB="0" horzOverflow="overflow"/>
                </a:tc>
              </a:tr>
              <a:tr h="275003">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ja-JP" altLang="en-US" sz="1600" u="none" strike="noStrike" cap="none" normalizeH="0" baseline="0" dirty="0" smtClean="0">
                          <a:ln>
                            <a:noFill/>
                          </a:ln>
                          <a:effectLst/>
                        </a:rPr>
                        <a:t>パス数</a:t>
                      </a:r>
                      <a:endParaRPr kumimoji="0" lang="en-GB" altLang="ja-JP"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66818" marR="66818" marT="0" marB="0" horzOverflow="overflow"/>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GB" altLang="ja-JP" sz="1400" u="none" strike="noStrike" cap="none" normalizeH="0" baseline="0" dirty="0" smtClean="0">
                          <a:ln>
                            <a:noFill/>
                          </a:ln>
                          <a:effectLst/>
                        </a:rPr>
                        <a:t>16</a:t>
                      </a:r>
                      <a:endParaRPr kumimoji="0" lang="en-GB" altLang="ja-JP"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66818" marR="66818" marT="0" marB="0" horzOverflow="overflow"/>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GB" altLang="ja-JP" sz="1400" u="none" strike="noStrike" cap="none" normalizeH="0" baseline="0" dirty="0" smtClean="0">
                          <a:ln>
                            <a:noFill/>
                          </a:ln>
                          <a:effectLst/>
                        </a:rPr>
                        <a:t>2</a:t>
                      </a:r>
                      <a:endParaRPr kumimoji="0" lang="en-GB" altLang="ja-JP"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66818" marR="66818" marT="0" marB="0" horzOverflow="overflow"/>
                </a:tc>
              </a:tr>
              <a:tr h="275003">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ja-JP" altLang="en-US" sz="1600" u="none" strike="noStrike" cap="none" normalizeH="0" baseline="0" dirty="0" smtClean="0">
                          <a:ln>
                            <a:noFill/>
                          </a:ln>
                          <a:effectLst/>
                        </a:rPr>
                        <a:t>流路長さ　</a:t>
                      </a:r>
                      <a:r>
                        <a:rPr kumimoji="0" lang="en-GB" altLang="ja-JP" sz="1600" u="none" strike="noStrike" cap="none" normalizeH="0" baseline="0" dirty="0" smtClean="0">
                          <a:ln>
                            <a:noFill/>
                          </a:ln>
                          <a:effectLst/>
                        </a:rPr>
                        <a:t>m</a:t>
                      </a:r>
                      <a:endParaRPr kumimoji="0" lang="en-GB" altLang="ja-JP"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66818" marR="66818" marT="0" marB="0" horzOverflow="overflow"/>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GB" altLang="ja-JP" sz="1400" u="none" strike="noStrike" cap="none" normalizeH="0" baseline="0" dirty="0" smtClean="0">
                          <a:ln>
                            <a:noFill/>
                          </a:ln>
                          <a:effectLst/>
                        </a:rPr>
                        <a:t>96</a:t>
                      </a:r>
                      <a:endParaRPr kumimoji="0" lang="en-GB" altLang="ja-JP"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66818" marR="66818" marT="0" marB="0" horzOverflow="overflow"/>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GB" altLang="ja-JP" sz="1400" u="none" strike="noStrike" cap="none" normalizeH="0" baseline="0" dirty="0" smtClean="0">
                          <a:ln>
                            <a:noFill/>
                          </a:ln>
                          <a:effectLst/>
                        </a:rPr>
                        <a:t>11</a:t>
                      </a:r>
                      <a:endParaRPr kumimoji="0" lang="en-GB" altLang="ja-JP"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66818" marR="66818" marT="0" marB="0" horzOverflow="overflow"/>
                </a:tc>
              </a:tr>
              <a:tr h="275003">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ja-JP" altLang="en-US" sz="1600" u="none" strike="noStrike" cap="none" normalizeH="0" baseline="0" dirty="0" smtClean="0">
                          <a:ln>
                            <a:noFill/>
                          </a:ln>
                          <a:effectLst/>
                        </a:rPr>
                        <a:t>平均レイノルズ数</a:t>
                      </a:r>
                      <a:endParaRPr kumimoji="0" lang="en-GB" altLang="ja-JP"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66818" marR="66818" marT="0" marB="0" horzOverflow="overflow"/>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GB" altLang="ja-JP" sz="1400" u="none" strike="noStrike" cap="none" normalizeH="0" baseline="0" dirty="0" smtClean="0">
                          <a:ln>
                            <a:noFill/>
                          </a:ln>
                          <a:effectLst/>
                        </a:rPr>
                        <a:t>1100</a:t>
                      </a:r>
                      <a:endParaRPr kumimoji="0" lang="en-GB" altLang="ja-JP"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66818" marR="66818" marT="0" marB="0" horzOverflow="overflow"/>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GB" altLang="ja-JP" sz="1400" u="none" strike="noStrike" cap="none" normalizeH="0" baseline="0" dirty="0" smtClean="0">
                          <a:ln>
                            <a:noFill/>
                          </a:ln>
                          <a:effectLst/>
                        </a:rPr>
                        <a:t>650</a:t>
                      </a:r>
                      <a:endParaRPr kumimoji="0" lang="en-GB" altLang="ja-JP"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66818" marR="66818" marT="0" marB="0" horzOverflow="overflow"/>
                </a:tc>
              </a:tr>
              <a:tr h="275003">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ja-JP" altLang="en-US" sz="1600" u="none" strike="noStrike" cap="none" normalizeH="0" baseline="0" dirty="0" smtClean="0">
                          <a:ln>
                            <a:noFill/>
                          </a:ln>
                          <a:effectLst/>
                        </a:rPr>
                        <a:t>管側熱伝熱係数 </a:t>
                      </a:r>
                      <a:r>
                        <a:rPr kumimoji="0" lang="en-GB" altLang="ja-JP" sz="1600" u="none" strike="noStrike" cap="none" normalizeH="0" baseline="0" dirty="0" smtClean="0">
                          <a:ln>
                            <a:noFill/>
                          </a:ln>
                          <a:effectLst/>
                        </a:rPr>
                        <a:t>W/m</a:t>
                      </a:r>
                      <a:r>
                        <a:rPr kumimoji="0" lang="en-GB" altLang="ja-JP" sz="1600" u="none" strike="noStrike" cap="none" normalizeH="0" baseline="30000" dirty="0" smtClean="0">
                          <a:ln>
                            <a:noFill/>
                          </a:ln>
                          <a:effectLst/>
                        </a:rPr>
                        <a:t>2</a:t>
                      </a:r>
                      <a:r>
                        <a:rPr kumimoji="0" lang="ja-JP" altLang="en-US" sz="1600" u="none" strike="noStrike" cap="none" normalizeH="0" baseline="0" dirty="0" smtClean="0">
                          <a:ln>
                            <a:noFill/>
                          </a:ln>
                          <a:effectLst/>
                        </a:rPr>
                        <a:t>℃</a:t>
                      </a:r>
                      <a:endParaRPr kumimoji="0" lang="en-GB" altLang="ja-JP"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66818" marR="66818" marT="0" marB="0" horzOverflow="overflow"/>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GB" altLang="ja-JP" sz="1400" u="none" strike="noStrike" cap="none" normalizeH="0" baseline="0" dirty="0" smtClean="0">
                          <a:ln>
                            <a:noFill/>
                          </a:ln>
                          <a:effectLst/>
                        </a:rPr>
                        <a:t>89</a:t>
                      </a:r>
                      <a:endParaRPr kumimoji="0" lang="en-GB" altLang="ja-JP"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66818" marR="66818" marT="0" marB="0" horzOverflow="overflow"/>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GB" altLang="ja-JP" sz="1400" u="none" strike="noStrike" cap="none" normalizeH="0" baseline="0" dirty="0" smtClean="0">
                          <a:ln>
                            <a:noFill/>
                          </a:ln>
                          <a:effectLst/>
                        </a:rPr>
                        <a:t>886</a:t>
                      </a:r>
                      <a:endParaRPr kumimoji="0" lang="en-GB" altLang="ja-JP"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66818" marR="66818" marT="0" marB="0" horzOverflow="overflow"/>
                </a:tc>
              </a:tr>
              <a:tr h="275003">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ja-JP" altLang="en-US" sz="1600" u="none" strike="noStrike" cap="none" normalizeH="0" baseline="0" dirty="0" smtClean="0">
                          <a:ln>
                            <a:noFill/>
                          </a:ln>
                          <a:effectLst/>
                        </a:rPr>
                        <a:t>総括伝熱係数 </a:t>
                      </a:r>
                      <a:r>
                        <a:rPr kumimoji="0" lang="en-GB" altLang="ja-JP" sz="1600" u="none" strike="noStrike" cap="none" normalizeH="0" baseline="0" dirty="0" smtClean="0">
                          <a:ln>
                            <a:noFill/>
                          </a:ln>
                          <a:effectLst/>
                        </a:rPr>
                        <a:t>(bare) /m</a:t>
                      </a:r>
                      <a:r>
                        <a:rPr kumimoji="0" lang="en-GB" altLang="ja-JP" sz="1600" u="none" strike="noStrike" cap="none" normalizeH="0" baseline="30000" dirty="0" smtClean="0">
                          <a:ln>
                            <a:noFill/>
                          </a:ln>
                          <a:effectLst/>
                        </a:rPr>
                        <a:t>2</a:t>
                      </a:r>
                      <a:r>
                        <a:rPr kumimoji="0" lang="ja-JP" altLang="en-US" sz="1600" u="none" strike="noStrike" cap="none" normalizeH="0" baseline="0" dirty="0" smtClean="0">
                          <a:ln>
                            <a:noFill/>
                          </a:ln>
                          <a:effectLst/>
                        </a:rPr>
                        <a:t>℃</a:t>
                      </a:r>
                      <a:endParaRPr kumimoji="0" lang="en-GB" altLang="ja-JP"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66818" marR="66818" marT="0" marB="0" horzOverflow="overflow"/>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GB" altLang="ja-JP" sz="1400" u="none" strike="noStrike" cap="none" normalizeH="0" baseline="0" dirty="0" smtClean="0">
                          <a:ln>
                            <a:noFill/>
                          </a:ln>
                          <a:effectLst/>
                        </a:rPr>
                        <a:t>79</a:t>
                      </a:r>
                      <a:endParaRPr kumimoji="0" lang="en-GB" altLang="ja-JP"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66818" marR="66818" marT="0" marB="0" horzOverflow="overflow"/>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GB" altLang="ja-JP" sz="1400" u="none" strike="noStrike" cap="none" normalizeH="0" baseline="0" dirty="0" smtClean="0">
                          <a:ln>
                            <a:noFill/>
                          </a:ln>
                          <a:effectLst/>
                        </a:rPr>
                        <a:t>450</a:t>
                      </a:r>
                      <a:endParaRPr kumimoji="0" lang="en-GB" altLang="ja-JP"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66818" marR="66818" marT="0" marB="0" horzOverflow="overflow"/>
                </a:tc>
              </a:tr>
              <a:tr h="275003">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ja-JP" altLang="en-US" sz="1600" u="none" strike="noStrike" cap="none" normalizeH="0" baseline="0" dirty="0" smtClean="0">
                          <a:ln>
                            <a:noFill/>
                          </a:ln>
                          <a:effectLst/>
                        </a:rPr>
                        <a:t>空気上昇温度</a:t>
                      </a:r>
                      <a:r>
                        <a:rPr kumimoji="0" lang="ja-JP" altLang="en-US" sz="1600" u="none" strike="noStrike" cap="none" normalizeH="0" baseline="30000" dirty="0" smtClean="0">
                          <a:ln>
                            <a:noFill/>
                          </a:ln>
                          <a:effectLst/>
                        </a:rPr>
                        <a:t>　</a:t>
                      </a:r>
                      <a:r>
                        <a:rPr kumimoji="0" lang="ja-JP" altLang="en-US" sz="1600" u="none" strike="noStrike" cap="none" normalizeH="0" baseline="0" dirty="0" smtClean="0">
                          <a:ln>
                            <a:noFill/>
                          </a:ln>
                          <a:effectLst/>
                        </a:rPr>
                        <a:t>℃</a:t>
                      </a:r>
                      <a:endParaRPr kumimoji="0" lang="en-GB" altLang="ja-JP"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66818" marR="66818" marT="0" marB="0" horzOverflow="overflow"/>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GB" altLang="ja-JP" sz="1400" u="none" strike="noStrike" cap="none" normalizeH="0" baseline="0" dirty="0" smtClean="0">
                          <a:ln>
                            <a:noFill/>
                          </a:ln>
                          <a:effectLst/>
                        </a:rPr>
                        <a:t>25</a:t>
                      </a:r>
                      <a:endParaRPr kumimoji="0" lang="en-GB" altLang="ja-JP"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66818" marR="66818" marT="0" marB="0" horzOverflow="overflow"/>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GB" altLang="ja-JP" sz="1400" u="none" strike="noStrike" cap="none" normalizeH="0" baseline="0" dirty="0" smtClean="0">
                          <a:ln>
                            <a:noFill/>
                          </a:ln>
                          <a:effectLst/>
                        </a:rPr>
                        <a:t>46.5</a:t>
                      </a:r>
                      <a:endParaRPr kumimoji="0" lang="en-GB" altLang="ja-JP"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66818" marR="66818" marT="0" marB="0" horzOverflow="overflow"/>
                </a:tc>
              </a:tr>
              <a:tr h="305903">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ja-JP" altLang="en-US" sz="1600" u="none" strike="noStrike" cap="none" normalizeH="0" baseline="0" dirty="0" smtClean="0">
                          <a:ln>
                            <a:noFill/>
                          </a:ln>
                          <a:effectLst/>
                        </a:rPr>
                        <a:t>表面速度　</a:t>
                      </a:r>
                      <a:r>
                        <a:rPr kumimoji="0" lang="en-GB" altLang="ja-JP" sz="1600" u="none" strike="noStrike" cap="none" normalizeH="0" baseline="0" dirty="0" smtClean="0">
                          <a:ln>
                            <a:noFill/>
                          </a:ln>
                          <a:effectLst/>
                        </a:rPr>
                        <a:t>m/s </a:t>
                      </a:r>
                      <a:endParaRPr kumimoji="0" lang="en-GB" altLang="ja-JP"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66818" marR="66818" marT="0" marB="0" horzOverflow="overflow"/>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GB" altLang="ja-JP" sz="1400" u="none" strike="noStrike" cap="none" normalizeH="0" baseline="0" dirty="0" smtClean="0">
                          <a:ln>
                            <a:noFill/>
                          </a:ln>
                          <a:effectLst/>
                        </a:rPr>
                        <a:t>2.11</a:t>
                      </a:r>
                      <a:endParaRPr kumimoji="0" lang="en-GB" altLang="ja-JP"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66818" marR="66818" marT="0" marB="0" horzOverflow="overflow"/>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GB" altLang="ja-JP" sz="1400" u="none" strike="noStrike" cap="none" normalizeH="0" baseline="0" dirty="0" smtClean="0">
                          <a:ln>
                            <a:noFill/>
                          </a:ln>
                          <a:effectLst/>
                        </a:rPr>
                        <a:t>2.9</a:t>
                      </a:r>
                      <a:endParaRPr kumimoji="0" lang="en-GB" altLang="ja-JP"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66818" marR="66818" marT="0" marB="0" horzOverflow="overflow"/>
                </a:tc>
              </a:tr>
              <a:tr h="275003">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ja-JP" altLang="en-US" sz="1600" u="none" strike="noStrike" cap="none" normalizeH="0" baseline="0" dirty="0" smtClean="0">
                          <a:ln>
                            <a:noFill/>
                          </a:ln>
                          <a:effectLst/>
                        </a:rPr>
                        <a:t>伝熱面積　</a:t>
                      </a:r>
                      <a:r>
                        <a:rPr kumimoji="0" lang="en-GB" altLang="ja-JP" sz="1600" u="none" strike="noStrike" cap="none" normalizeH="0" baseline="0" dirty="0" smtClean="0">
                          <a:ln>
                            <a:noFill/>
                          </a:ln>
                          <a:effectLst/>
                        </a:rPr>
                        <a:t>m</a:t>
                      </a:r>
                      <a:r>
                        <a:rPr kumimoji="0" lang="en-GB" altLang="ja-JP" sz="1600" u="none" strike="noStrike" cap="none" normalizeH="0" baseline="30000" dirty="0" smtClean="0">
                          <a:ln>
                            <a:noFill/>
                          </a:ln>
                          <a:effectLst/>
                        </a:rPr>
                        <a:t>2</a:t>
                      </a:r>
                      <a:endParaRPr kumimoji="0" lang="en-GB" altLang="ja-JP"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66818" marR="66818" marT="0" marB="0" horzOverflow="overflow"/>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GB" altLang="ja-JP" sz="1400" u="none" strike="noStrike" cap="none" normalizeH="0" baseline="0" dirty="0" smtClean="0">
                          <a:ln>
                            <a:noFill/>
                          </a:ln>
                          <a:effectLst/>
                        </a:rPr>
                        <a:t>69175</a:t>
                      </a:r>
                      <a:endParaRPr kumimoji="0" lang="en-GB" altLang="ja-JP"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66818" marR="66818" marT="0" marB="0" horzOverflow="overflow"/>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GB" altLang="ja-JP" sz="1400" u="none" strike="noStrike" cap="none" normalizeH="0" baseline="0" dirty="0" smtClean="0">
                          <a:ln>
                            <a:noFill/>
                          </a:ln>
                          <a:effectLst/>
                        </a:rPr>
                        <a:t>13540</a:t>
                      </a:r>
                      <a:endParaRPr kumimoji="0" lang="en-GB" altLang="ja-JP"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66818" marR="66818" marT="0" marB="0" horzOverflow="overflow"/>
                </a:tc>
              </a:tr>
              <a:tr h="275003">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ja-JP" altLang="en-US" sz="1600" u="none" strike="noStrike" cap="none" normalizeH="0" baseline="0" dirty="0" smtClean="0">
                          <a:ln>
                            <a:noFill/>
                          </a:ln>
                          <a:effectLst/>
                        </a:rPr>
                        <a:t>設置面積　</a:t>
                      </a:r>
                      <a:r>
                        <a:rPr kumimoji="0" lang="en-GB" altLang="ja-JP" sz="1600" u="none" strike="noStrike" cap="none" normalizeH="0" baseline="0" dirty="0" smtClean="0">
                          <a:ln>
                            <a:noFill/>
                          </a:ln>
                          <a:effectLst/>
                        </a:rPr>
                        <a:t>(W</a:t>
                      </a:r>
                      <a:r>
                        <a:rPr kumimoji="0" lang="en-US" altLang="ja-JP" sz="1600" u="none" strike="noStrike" cap="none" normalizeH="0" baseline="0" dirty="0" smtClean="0">
                          <a:ln>
                            <a:noFill/>
                          </a:ln>
                          <a:effectLst/>
                        </a:rPr>
                        <a:t>×</a:t>
                      </a:r>
                      <a:r>
                        <a:rPr kumimoji="0" lang="en-GB" altLang="ja-JP" sz="1600" u="none" strike="noStrike" cap="none" normalizeH="0" baseline="0" dirty="0" smtClean="0">
                          <a:ln>
                            <a:noFill/>
                          </a:ln>
                          <a:effectLst/>
                        </a:rPr>
                        <a:t>L)m</a:t>
                      </a:r>
                      <a:endParaRPr kumimoji="0" lang="en-GB" altLang="ja-JP"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66818" marR="66818" marT="0" marB="0" horzOverflow="overflow"/>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GB" altLang="ja-JP" sz="1400" u="none" strike="noStrike" cap="none" normalizeH="0" baseline="0" dirty="0" smtClean="0">
                          <a:ln>
                            <a:noFill/>
                          </a:ln>
                          <a:effectLst/>
                        </a:rPr>
                        <a:t>50.8 x 6.83</a:t>
                      </a:r>
                      <a:endParaRPr kumimoji="0" lang="en-GB" altLang="ja-JP"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66818" marR="66818" marT="0" marB="0" horzOverflow="overflow"/>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GB" altLang="ja-JP" sz="1400" u="none" strike="noStrike" cap="none" normalizeH="0" baseline="0" dirty="0" smtClean="0">
                          <a:ln>
                            <a:noFill/>
                          </a:ln>
                          <a:effectLst/>
                        </a:rPr>
                        <a:t>21.6 x 6.1</a:t>
                      </a:r>
                      <a:endParaRPr kumimoji="0" lang="en-GB" altLang="ja-JP"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66818" marR="66818" marT="0" marB="0" horzOverflow="overflow"/>
                </a:tc>
              </a:tr>
              <a:tr h="275003">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ja-JP" altLang="en-US" sz="1600" u="none" strike="noStrike" cap="none" normalizeH="0" baseline="0" dirty="0" smtClean="0">
                          <a:ln>
                            <a:noFill/>
                          </a:ln>
                          <a:effectLst/>
                        </a:rPr>
                        <a:t>重量　</a:t>
                      </a:r>
                      <a:r>
                        <a:rPr kumimoji="0" lang="en-GB" altLang="ja-JP" sz="1600" u="none" strike="noStrike" cap="none" normalizeH="0" baseline="0" dirty="0" smtClean="0">
                          <a:ln>
                            <a:noFill/>
                          </a:ln>
                          <a:effectLst/>
                        </a:rPr>
                        <a:t> kg</a:t>
                      </a:r>
                      <a:endParaRPr kumimoji="0" lang="en-GB" altLang="ja-JP"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66818" marR="66818" marT="0" marB="0" horzOverflow="overflow"/>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GB" altLang="ja-JP" sz="1400" u="none" strike="noStrike" cap="none" normalizeH="0" baseline="0" dirty="0" smtClean="0">
                          <a:ln>
                            <a:noFill/>
                          </a:ln>
                          <a:effectLst/>
                        </a:rPr>
                        <a:t>115000</a:t>
                      </a:r>
                      <a:endParaRPr kumimoji="0" lang="en-GB" altLang="ja-JP"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66818" marR="66818" marT="0" marB="0" horzOverflow="overflow"/>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GB" altLang="ja-JP" sz="1400" u="none" strike="noStrike" cap="none" normalizeH="0" baseline="0" dirty="0" smtClean="0">
                          <a:ln>
                            <a:noFill/>
                          </a:ln>
                          <a:effectLst/>
                        </a:rPr>
                        <a:t>26000</a:t>
                      </a:r>
                      <a:endParaRPr kumimoji="0" lang="en-GB" altLang="ja-JP"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66818" marR="66818" marT="0" marB="0" horzOverflow="overflow"/>
                </a:tc>
              </a:tr>
              <a:tr h="275003">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ja-JP" altLang="en-US" sz="1600" u="none" strike="noStrike" cap="none" normalizeH="0" baseline="0" dirty="0" smtClean="0">
                          <a:ln>
                            <a:noFill/>
                          </a:ln>
                          <a:effectLst/>
                        </a:rPr>
                        <a:t>ファン全動力</a:t>
                      </a:r>
                      <a:r>
                        <a:rPr kumimoji="0" lang="ja-JP" altLang="en-US" sz="1400" u="none" strike="noStrike" cap="none" normalizeH="0" baseline="0" dirty="0" smtClean="0">
                          <a:ln>
                            <a:noFill/>
                          </a:ln>
                          <a:effectLst/>
                        </a:rPr>
                        <a:t>　</a:t>
                      </a:r>
                      <a:r>
                        <a:rPr kumimoji="0" lang="en-GB" altLang="ja-JP" sz="1400" u="none" strike="noStrike" cap="none" normalizeH="0" baseline="0" dirty="0" smtClean="0">
                          <a:ln>
                            <a:noFill/>
                          </a:ln>
                          <a:effectLst/>
                        </a:rPr>
                        <a:t>kW</a:t>
                      </a:r>
                      <a:endParaRPr kumimoji="0" lang="en-GB" altLang="ja-JP" sz="11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66818" marR="66818" marT="0" marB="0" horzOverflow="overflow"/>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GB" altLang="ja-JP" sz="1400" u="none" strike="noStrike" cap="none" normalizeH="0" baseline="0" dirty="0" smtClean="0">
                          <a:ln>
                            <a:noFill/>
                          </a:ln>
                          <a:effectLst/>
                        </a:rPr>
                        <a:t>120</a:t>
                      </a:r>
                      <a:endParaRPr kumimoji="0" lang="en-GB" altLang="ja-JP"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66818" marR="66818" marT="0" marB="0" horzOverflow="overflow"/>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GB" altLang="ja-JP" sz="1400" u="none" strike="noStrike" cap="none" normalizeH="0" baseline="0" dirty="0" smtClean="0">
                          <a:ln>
                            <a:noFill/>
                          </a:ln>
                          <a:effectLst/>
                        </a:rPr>
                        <a:t>55</a:t>
                      </a:r>
                      <a:endParaRPr kumimoji="0" lang="en-GB" altLang="ja-JP"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66818" marR="66818" marT="0" marB="0" horzOverflow="overflow"/>
                </a:tc>
              </a:tr>
              <a:tr h="275003">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ja-JP" altLang="en-US" sz="1600" u="none" strike="noStrike" cap="none" normalizeH="0" baseline="0" dirty="0" smtClean="0">
                          <a:ln>
                            <a:noFill/>
                          </a:ln>
                          <a:effectLst/>
                        </a:rPr>
                        <a:t>年間コスト　</a:t>
                      </a:r>
                      <a:r>
                        <a:rPr kumimoji="0" lang="en-GB" altLang="ja-JP" sz="1600" u="none" strike="noStrike" cap="none" normalizeH="0" baseline="0" dirty="0" smtClean="0">
                          <a:ln>
                            <a:noFill/>
                          </a:ln>
                          <a:effectLst/>
                        </a:rPr>
                        <a:t>US$</a:t>
                      </a:r>
                      <a:endParaRPr kumimoji="0" lang="en-GB" altLang="ja-JP"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66818" marR="66818" marT="0" marB="0" horzOverflow="overflow"/>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GB" altLang="ja-JP" sz="1400" u="none" strike="noStrike" cap="none" normalizeH="0" baseline="0" dirty="0" smtClean="0">
                          <a:ln>
                            <a:noFill/>
                          </a:ln>
                          <a:effectLst/>
                        </a:rPr>
                        <a:t>76800</a:t>
                      </a:r>
                      <a:endParaRPr kumimoji="0" lang="en-GB" altLang="ja-JP" sz="11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66818" marR="66818" marT="0" marB="0" horzOverflow="overflow"/>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GB" altLang="ja-JP" sz="1400" u="none" strike="noStrike" cap="none" normalizeH="0" baseline="0" dirty="0" smtClean="0">
                          <a:ln>
                            <a:noFill/>
                          </a:ln>
                          <a:effectLst/>
                        </a:rPr>
                        <a:t>35200</a:t>
                      </a:r>
                      <a:endParaRPr kumimoji="0" lang="en-GB" altLang="ja-JP" sz="11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66818" marR="66818" marT="0" marB="0" horzOverflow="overflow"/>
                </a:tc>
              </a:tr>
            </a:tbl>
          </a:graphicData>
        </a:graphic>
      </p:graphicFrame>
      <p:graphicFrame>
        <p:nvGraphicFramePr>
          <p:cNvPr id="72706" name="Object 2"/>
          <p:cNvGraphicFramePr>
            <a:graphicFrameLocks noChangeAspect="1"/>
          </p:cNvGraphicFramePr>
          <p:nvPr/>
        </p:nvGraphicFramePr>
        <p:xfrm>
          <a:off x="6666789" y="943084"/>
          <a:ext cx="585787" cy="285750"/>
        </p:xfrm>
        <a:graphic>
          <a:graphicData uri="http://schemas.openxmlformats.org/presentationml/2006/ole">
            <mc:AlternateContent xmlns:mc="http://schemas.openxmlformats.org/markup-compatibility/2006">
              <mc:Choice xmlns:v="urn:schemas-microsoft-com:vml" Requires="v">
                <p:oleObj spid="_x0000_s74755" r:id="rId5" imgW="2142857" imgH="1038370" progId="">
                  <p:embed/>
                </p:oleObj>
              </mc:Choice>
              <mc:Fallback>
                <p:oleObj r:id="rId5" imgW="2142857" imgH="1038370" progId="">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66789" y="943084"/>
                        <a:ext cx="585787" cy="285750"/>
                      </a:xfrm>
                      <a:prstGeom prst="rect">
                        <a:avLst/>
                      </a:prstGeom>
                      <a:noFill/>
                      <a:extLst>
                        <a:ext uri="{909E8E84-426E-40DD-AFC4-6F175D3DCCD1}">
                          <a14:hiddenFill xmlns:a14="http://schemas.microsoft.com/office/drawing/2010/main">
                            <a:solidFill>
                              <a:srgbClr val="00CC99"/>
                            </a:solidFill>
                          </a14:hiddenFill>
                        </a:ext>
                      </a:extLst>
                    </p:spPr>
                  </p:pic>
                </p:oleObj>
              </mc:Fallback>
            </mc:AlternateContent>
          </a:graphicData>
        </a:graphic>
      </p:graphicFrame>
      <p:sp>
        <p:nvSpPr>
          <p:cNvPr id="4" name="テキスト ボックス 3"/>
          <p:cNvSpPr txBox="1"/>
          <p:nvPr/>
        </p:nvSpPr>
        <p:spPr>
          <a:xfrm>
            <a:off x="1645035" y="236164"/>
            <a:ext cx="5105445" cy="523220"/>
          </a:xfrm>
          <a:prstGeom prst="rect">
            <a:avLst/>
          </a:prstGeom>
          <a:noFill/>
        </p:spPr>
        <p:txBody>
          <a:bodyPr wrap="square" rtlCol="0">
            <a:spAutoFit/>
          </a:bodyPr>
          <a:lstStyle/>
          <a:p>
            <a:pPr algn="ctr"/>
            <a:r>
              <a:rPr kumimoji="1" lang="ja-JP" altLang="en-US" sz="2800" dirty="0" smtClean="0"/>
              <a:t>ケーススタディ</a:t>
            </a:r>
            <a:r>
              <a:rPr kumimoji="1" lang="en-US" altLang="ja-JP" sz="2800" dirty="0" smtClean="0"/>
              <a:t>C)</a:t>
            </a:r>
            <a:r>
              <a:rPr kumimoji="1" lang="ja-JP" altLang="en-US" sz="2800" dirty="0" smtClean="0"/>
              <a:t>残渣油</a:t>
            </a:r>
            <a:endParaRPr kumimoji="1" lang="ja-JP" altLang="en-US" sz="2800" dirty="0"/>
          </a:p>
        </p:txBody>
      </p:sp>
      <p:pic>
        <p:nvPicPr>
          <p:cNvPr id="6" name="ACH24.wav">
            <a:hlinkClick r:id="" action="ppaction://media"/>
          </p:cNvPr>
          <p:cNvPicPr>
            <a:picLocks noRot="1" noChangeAspect="1"/>
          </p:cNvPicPr>
          <p:nvPr>
            <a:audioFile r:link="rId2"/>
          </p:nvPr>
        </p:nvPicPr>
        <p:blipFill>
          <a:blip r:embed="rId7" cstate="print"/>
          <a:stretch>
            <a:fillRect/>
          </a:stretch>
        </p:blipFill>
        <p:spPr>
          <a:xfrm>
            <a:off x="4419600" y="3276600"/>
            <a:ext cx="304800" cy="304800"/>
          </a:xfrm>
          <a:prstGeom prst="rect">
            <a:avLst/>
          </a:prstGeom>
        </p:spPr>
      </p:pic>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9208"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ext Box 3"/>
          <p:cNvSpPr txBox="1">
            <a:spLocks noChangeArrowheads="1"/>
          </p:cNvSpPr>
          <p:nvPr/>
        </p:nvSpPr>
        <p:spPr bwMode="auto">
          <a:xfrm>
            <a:off x="376238" y="163513"/>
            <a:ext cx="8394700" cy="584775"/>
          </a:xfrm>
          <a:prstGeom prst="rect">
            <a:avLst/>
          </a:prstGeom>
          <a:noFill/>
          <a:ln w="9525">
            <a:noFill/>
            <a:miter lim="800000"/>
            <a:headEnd/>
            <a:tailEnd/>
          </a:ln>
        </p:spPr>
        <p:txBody>
          <a:bodyPr>
            <a:spAutoFit/>
          </a:bodyPr>
          <a:lstStyle/>
          <a:p>
            <a:pPr algn="ctr">
              <a:spcBef>
                <a:spcPct val="30000"/>
              </a:spcBef>
              <a:defRPr/>
            </a:pPr>
            <a:r>
              <a:rPr kumimoji="1" lang="en-US" altLang="ja-JP" sz="3200" dirty="0" err="1" smtClean="0"/>
              <a:t>CaseStud</a:t>
            </a:r>
            <a:r>
              <a:rPr kumimoji="1" lang="en-US" altLang="ja-JP" sz="3200" dirty="0" smtClean="0"/>
              <a:t>-C)</a:t>
            </a:r>
            <a:r>
              <a:rPr lang="ja-JP" altLang="en-US" sz="3200" dirty="0" smtClean="0">
                <a:solidFill>
                  <a:schemeClr val="tx1"/>
                </a:solidFill>
                <a:latin typeface="+mn-lt"/>
              </a:rPr>
              <a:t>所要敷地のまとめ</a:t>
            </a:r>
            <a:endParaRPr lang="en-GB" altLang="ja-JP" sz="3200" dirty="0" smtClean="0">
              <a:solidFill>
                <a:schemeClr val="tx1"/>
              </a:solidFill>
              <a:latin typeface="+mn-lt"/>
            </a:endParaRPr>
          </a:p>
        </p:txBody>
      </p:sp>
      <p:sp>
        <p:nvSpPr>
          <p:cNvPr id="2052" name="Rectangle 6"/>
          <p:cNvSpPr>
            <a:spLocks noChangeArrowheads="1"/>
          </p:cNvSpPr>
          <p:nvPr/>
        </p:nvSpPr>
        <p:spPr bwMode="auto">
          <a:xfrm>
            <a:off x="3230563" y="804863"/>
            <a:ext cx="2357437" cy="325538"/>
          </a:xfrm>
          <a:prstGeom prst="rect">
            <a:avLst/>
          </a:prstGeom>
          <a:noFill/>
          <a:ln w="9525">
            <a:noFill/>
            <a:miter lim="800000"/>
            <a:headEnd/>
            <a:tailEnd/>
          </a:ln>
        </p:spPr>
        <p:txBody>
          <a:bodyPr>
            <a:spAutoFit/>
          </a:bodyPr>
          <a:lstStyle/>
          <a:p>
            <a:pPr algn="ctr">
              <a:lnSpc>
                <a:spcPct val="115000"/>
              </a:lnSpc>
            </a:pPr>
            <a:r>
              <a:rPr lang="ja-JP" altLang="en-US" sz="1400" dirty="0" smtClean="0">
                <a:latin typeface="Calibri" pitchFamily="34" charset="0"/>
                <a:ea typeface="Calibri" pitchFamily="34" charset="0"/>
                <a:cs typeface="Times New Roman" pitchFamily="18" charset="0"/>
              </a:rPr>
              <a:t>平滑管での設計</a:t>
            </a:r>
            <a:endParaRPr lang="en-GB" altLang="ja-JP" sz="1400" dirty="0">
              <a:latin typeface="Calibri" pitchFamily="34" charset="0"/>
              <a:ea typeface="Calibri" pitchFamily="34" charset="0"/>
              <a:cs typeface="Times New Roman" pitchFamily="18" charset="0"/>
            </a:endParaRPr>
          </a:p>
        </p:txBody>
      </p:sp>
      <p:pic>
        <p:nvPicPr>
          <p:cNvPr id="2054" name="Picture 3"/>
          <p:cNvPicPr>
            <a:picLocks noChangeAspect="1" noChangeArrowheads="1"/>
          </p:cNvPicPr>
          <p:nvPr/>
        </p:nvPicPr>
        <p:blipFill>
          <a:blip r:embed="rId5" cstate="print"/>
          <a:srcRect l="15488" t="24059" r="12996" b="46460"/>
          <a:stretch>
            <a:fillRect/>
          </a:stretch>
        </p:blipFill>
        <p:spPr bwMode="auto">
          <a:xfrm>
            <a:off x="723900" y="1295400"/>
            <a:ext cx="7975600" cy="2425700"/>
          </a:xfrm>
          <a:prstGeom prst="rect">
            <a:avLst/>
          </a:prstGeom>
          <a:noFill/>
          <a:ln w="9525">
            <a:noFill/>
            <a:miter lim="800000"/>
            <a:headEnd/>
            <a:tailEnd/>
          </a:ln>
        </p:spPr>
      </p:pic>
      <p:grpSp>
        <p:nvGrpSpPr>
          <p:cNvPr id="17" name="グループ化 16"/>
          <p:cNvGrpSpPr/>
          <p:nvPr/>
        </p:nvGrpSpPr>
        <p:grpSpPr>
          <a:xfrm>
            <a:off x="2577460" y="3941763"/>
            <a:ext cx="4221107" cy="2111285"/>
            <a:chOff x="2745625" y="3941763"/>
            <a:chExt cx="4221107" cy="2111285"/>
          </a:xfrm>
        </p:grpSpPr>
        <p:graphicFrame>
          <p:nvGraphicFramePr>
            <p:cNvPr id="2050" name="Object 2"/>
            <p:cNvGraphicFramePr>
              <a:graphicFrameLocks noChangeAspect="1"/>
            </p:cNvGraphicFramePr>
            <p:nvPr/>
          </p:nvGraphicFramePr>
          <p:xfrm>
            <a:off x="3744913" y="3943350"/>
            <a:ext cx="585787" cy="285750"/>
          </p:xfrm>
          <a:graphic>
            <a:graphicData uri="http://schemas.openxmlformats.org/presentationml/2006/ole">
              <mc:AlternateContent xmlns:mc="http://schemas.openxmlformats.org/markup-compatibility/2006">
                <mc:Choice xmlns:v="urn:schemas-microsoft-com:vml" Requires="v">
                  <p:oleObj spid="_x0000_s2051" r:id="rId6" imgW="2142857" imgH="1038370" progId="">
                    <p:embed/>
                  </p:oleObj>
                </mc:Choice>
                <mc:Fallback>
                  <p:oleObj r:id="rId6" imgW="2142857" imgH="1038370" progId="">
                    <p:embed/>
                    <p:pic>
                      <p:nvPicPr>
                        <p:cNvPr id="0" name="Object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44913" y="3943350"/>
                          <a:ext cx="585787" cy="285750"/>
                        </a:xfrm>
                        <a:prstGeom prst="rect">
                          <a:avLst/>
                        </a:prstGeom>
                        <a:noFill/>
                        <a:extLst>
                          <a:ext uri="{909E8E84-426E-40DD-AFC4-6F175D3DCCD1}">
                            <a14:hiddenFill xmlns:a14="http://schemas.microsoft.com/office/drawing/2010/main">
                              <a:solidFill>
                                <a:srgbClr val="00CC99"/>
                              </a:solidFill>
                            </a14:hiddenFill>
                          </a:ext>
                        </a:extLst>
                      </p:spPr>
                    </p:pic>
                  </p:oleObj>
                </mc:Fallback>
              </mc:AlternateContent>
            </a:graphicData>
          </a:graphic>
        </p:graphicFrame>
        <p:sp>
          <p:nvSpPr>
            <p:cNvPr id="2053" name="Rectangle 7"/>
            <p:cNvSpPr>
              <a:spLocks noChangeArrowheads="1"/>
            </p:cNvSpPr>
            <p:nvPr/>
          </p:nvSpPr>
          <p:spPr bwMode="auto">
            <a:xfrm>
              <a:off x="4453696" y="3941763"/>
              <a:ext cx="466794" cy="268920"/>
            </a:xfrm>
            <a:prstGeom prst="rect">
              <a:avLst/>
            </a:prstGeom>
            <a:noFill/>
            <a:ln w="9525">
              <a:noFill/>
              <a:miter lim="800000"/>
              <a:headEnd/>
              <a:tailEnd/>
            </a:ln>
          </p:spPr>
          <p:txBody>
            <a:bodyPr wrap="none">
              <a:spAutoFit/>
            </a:bodyPr>
            <a:lstStyle/>
            <a:p>
              <a:pPr algn="ctr" eaLnBrk="1" hangingPunct="1">
                <a:lnSpc>
                  <a:spcPct val="115000"/>
                </a:lnSpc>
              </a:pPr>
              <a:r>
                <a:rPr lang="ja-JP" altLang="en-US" sz="1100" dirty="0" smtClean="0">
                  <a:latin typeface="Calibri" pitchFamily="34" charset="0"/>
                  <a:ea typeface="Calibri" pitchFamily="34" charset="0"/>
                  <a:cs typeface="Times New Roman" pitchFamily="18" charset="0"/>
                </a:rPr>
                <a:t>設計</a:t>
              </a:r>
              <a:endParaRPr lang="en-GB" altLang="ja-JP" sz="1100" b="0" dirty="0">
                <a:solidFill>
                  <a:srgbClr val="000000"/>
                </a:solidFill>
                <a:latin typeface="Cambria" pitchFamily="18" charset="0"/>
                <a:cs typeface="Times New Roman" pitchFamily="18" charset="0"/>
              </a:endParaRPr>
            </a:p>
          </p:txBody>
        </p:sp>
        <p:pic>
          <p:nvPicPr>
            <p:cNvPr id="2055" name="Picture 4"/>
            <p:cNvPicPr>
              <a:picLocks noChangeAspect="1" noChangeArrowheads="1"/>
            </p:cNvPicPr>
            <p:nvPr/>
          </p:nvPicPr>
          <p:blipFill>
            <a:blip r:embed="rId8" cstate="print"/>
            <a:srcRect l="12982" t="23596" r="13110" b="29636"/>
            <a:stretch>
              <a:fillRect/>
            </a:stretch>
          </p:blipFill>
          <p:spPr bwMode="auto">
            <a:xfrm>
              <a:off x="2745625" y="4344898"/>
              <a:ext cx="3657600" cy="1708150"/>
            </a:xfrm>
            <a:prstGeom prst="rect">
              <a:avLst/>
            </a:prstGeom>
            <a:noFill/>
            <a:ln w="9525">
              <a:noFill/>
              <a:miter lim="800000"/>
              <a:headEnd/>
              <a:tailEnd/>
            </a:ln>
          </p:spPr>
        </p:pic>
        <p:sp>
          <p:nvSpPr>
            <p:cNvPr id="8" name="正方形/長方形 7"/>
            <p:cNvSpPr/>
            <p:nvPr/>
          </p:nvSpPr>
          <p:spPr bwMode="auto">
            <a:xfrm>
              <a:off x="3287731" y="4582274"/>
              <a:ext cx="914400" cy="6164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2000" b="1" i="0" u="none" strike="noStrike" cap="none" normalizeH="0" baseline="0" smtClean="0">
                <a:ln>
                  <a:noFill/>
                </a:ln>
                <a:solidFill>
                  <a:schemeClr val="tx2"/>
                </a:solidFill>
                <a:effectLst/>
                <a:latin typeface="Futurist" charset="0"/>
              </a:endParaRPr>
            </a:p>
          </p:txBody>
        </p:sp>
        <p:sp>
          <p:nvSpPr>
            <p:cNvPr id="9" name="正方形/長方形 8"/>
            <p:cNvSpPr/>
            <p:nvPr/>
          </p:nvSpPr>
          <p:spPr bwMode="auto">
            <a:xfrm>
              <a:off x="5875106" y="5279204"/>
              <a:ext cx="914400" cy="248293"/>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2000" b="1" i="0" u="none" strike="noStrike" cap="none" normalizeH="0" baseline="0" smtClean="0">
                <a:ln>
                  <a:noFill/>
                </a:ln>
                <a:solidFill>
                  <a:schemeClr val="tx2"/>
                </a:solidFill>
                <a:effectLst/>
                <a:latin typeface="Futurist" charset="0"/>
              </a:endParaRPr>
            </a:p>
          </p:txBody>
        </p:sp>
        <p:sp>
          <p:nvSpPr>
            <p:cNvPr id="10" name="正方形/長方形 9"/>
            <p:cNvSpPr/>
            <p:nvPr/>
          </p:nvSpPr>
          <p:spPr bwMode="auto">
            <a:xfrm>
              <a:off x="4178157" y="4404189"/>
              <a:ext cx="914400" cy="123289"/>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2000" b="1" i="0" u="none" strike="noStrike" cap="none" normalizeH="0" baseline="0" smtClean="0">
                <a:ln>
                  <a:noFill/>
                </a:ln>
                <a:solidFill>
                  <a:schemeClr val="tx2"/>
                </a:solidFill>
                <a:effectLst/>
                <a:latin typeface="Futurist" charset="0"/>
              </a:endParaRPr>
            </a:p>
          </p:txBody>
        </p:sp>
        <p:sp>
          <p:nvSpPr>
            <p:cNvPr id="11" name="正方形/長方形 10"/>
            <p:cNvSpPr/>
            <p:nvPr/>
          </p:nvSpPr>
          <p:spPr bwMode="auto">
            <a:xfrm rot="16200000">
              <a:off x="2512028" y="5255231"/>
              <a:ext cx="914400" cy="123289"/>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2000" b="1" i="0" u="none" strike="noStrike" cap="none" normalizeH="0" baseline="0" smtClean="0">
                <a:ln>
                  <a:noFill/>
                </a:ln>
                <a:solidFill>
                  <a:schemeClr val="tx2"/>
                </a:solidFill>
                <a:effectLst/>
                <a:latin typeface="Futurist" charset="0"/>
              </a:endParaRPr>
            </a:p>
          </p:txBody>
        </p:sp>
        <p:sp>
          <p:nvSpPr>
            <p:cNvPr id="12" name="テキスト ボックス 11"/>
            <p:cNvSpPr txBox="1"/>
            <p:nvPr/>
          </p:nvSpPr>
          <p:spPr>
            <a:xfrm>
              <a:off x="4304872" y="4325419"/>
              <a:ext cx="609462" cy="276999"/>
            </a:xfrm>
            <a:prstGeom prst="rect">
              <a:avLst/>
            </a:prstGeom>
            <a:noFill/>
          </p:spPr>
          <p:txBody>
            <a:bodyPr wrap="none" rtlCol="0">
              <a:spAutoFit/>
            </a:bodyPr>
            <a:lstStyle/>
            <a:p>
              <a:r>
                <a:rPr kumimoji="1" lang="en-US" altLang="ja-JP" sz="1200" b="0" dirty="0" smtClean="0"/>
                <a:t>23068</a:t>
              </a:r>
              <a:endParaRPr kumimoji="1" lang="ja-JP" altLang="en-US" sz="1200" b="0" dirty="0"/>
            </a:p>
          </p:txBody>
        </p:sp>
        <p:sp>
          <p:nvSpPr>
            <p:cNvPr id="13" name="テキスト ボックス 12"/>
            <p:cNvSpPr txBox="1"/>
            <p:nvPr/>
          </p:nvSpPr>
          <p:spPr>
            <a:xfrm>
              <a:off x="5876818" y="5167902"/>
              <a:ext cx="1089914" cy="461665"/>
            </a:xfrm>
            <a:prstGeom prst="rect">
              <a:avLst/>
            </a:prstGeom>
            <a:noFill/>
          </p:spPr>
          <p:txBody>
            <a:bodyPr wrap="none" rtlCol="0">
              <a:spAutoFit/>
            </a:bodyPr>
            <a:lstStyle/>
            <a:p>
              <a:r>
                <a:rPr kumimoji="1" lang="en-US" altLang="ja-JP" sz="1200" b="0" dirty="0" smtClean="0"/>
                <a:t>4267</a:t>
              </a:r>
            </a:p>
            <a:p>
              <a:r>
                <a:rPr kumimoji="1" lang="en-US" altLang="ja-JP" sz="1200" b="0" dirty="0" smtClean="0"/>
                <a:t>Fan </a:t>
              </a:r>
              <a:r>
                <a:rPr kumimoji="1" lang="en-US" altLang="ja-JP" sz="1200" b="0" dirty="0" err="1" smtClean="0"/>
                <a:t>dia</a:t>
              </a:r>
              <a:r>
                <a:rPr kumimoji="1" lang="en-US" altLang="ja-JP" sz="1200" b="0" dirty="0" smtClean="0"/>
                <a:t> (</a:t>
              </a:r>
              <a:r>
                <a:rPr kumimoji="1" lang="en-US" altLang="ja-JP" sz="1200" b="0" dirty="0" err="1" smtClean="0"/>
                <a:t>Typ</a:t>
              </a:r>
              <a:r>
                <a:rPr kumimoji="1" lang="en-US" altLang="ja-JP" sz="1200" b="0" dirty="0" smtClean="0"/>
                <a:t>)</a:t>
              </a:r>
              <a:endParaRPr kumimoji="1" lang="ja-JP" altLang="en-US" sz="1200" b="0" dirty="0"/>
            </a:p>
          </p:txBody>
        </p:sp>
        <p:sp>
          <p:nvSpPr>
            <p:cNvPr id="14" name="テキスト ボックス 13"/>
            <p:cNvSpPr txBox="1"/>
            <p:nvPr/>
          </p:nvSpPr>
          <p:spPr>
            <a:xfrm>
              <a:off x="3214100" y="4631927"/>
              <a:ext cx="875111" cy="276999"/>
            </a:xfrm>
            <a:prstGeom prst="rect">
              <a:avLst/>
            </a:prstGeom>
            <a:noFill/>
          </p:spPr>
          <p:txBody>
            <a:bodyPr wrap="none" rtlCol="0">
              <a:spAutoFit/>
            </a:bodyPr>
            <a:lstStyle/>
            <a:p>
              <a:r>
                <a:rPr kumimoji="1" lang="en-US" altLang="ja-JP" sz="1200" b="0" dirty="0" smtClean="0"/>
                <a:t>5654(</a:t>
              </a:r>
              <a:r>
                <a:rPr kumimoji="1" lang="en-US" altLang="ja-JP" sz="1200" b="0" dirty="0" err="1" smtClean="0"/>
                <a:t>Typ</a:t>
              </a:r>
              <a:r>
                <a:rPr kumimoji="1" lang="en-US" altLang="ja-JP" sz="1200" b="0" dirty="0" smtClean="0"/>
                <a:t>)</a:t>
              </a:r>
            </a:p>
          </p:txBody>
        </p:sp>
        <p:sp>
          <p:nvSpPr>
            <p:cNvPr id="15" name="テキスト ボックス 14"/>
            <p:cNvSpPr txBox="1"/>
            <p:nvPr/>
          </p:nvSpPr>
          <p:spPr>
            <a:xfrm rot="16200000">
              <a:off x="2688416" y="5236383"/>
              <a:ext cx="524503" cy="276999"/>
            </a:xfrm>
            <a:prstGeom prst="rect">
              <a:avLst/>
            </a:prstGeom>
            <a:noFill/>
          </p:spPr>
          <p:txBody>
            <a:bodyPr wrap="none" rtlCol="0">
              <a:spAutoFit/>
            </a:bodyPr>
            <a:lstStyle/>
            <a:p>
              <a:r>
                <a:rPr kumimoji="1" lang="en-US" altLang="ja-JP" sz="1200" b="0" dirty="0" smtClean="0"/>
                <a:t>9034</a:t>
              </a:r>
            </a:p>
          </p:txBody>
        </p:sp>
      </p:grpSp>
      <p:pic>
        <p:nvPicPr>
          <p:cNvPr id="19" name="ACH25.wav">
            <a:hlinkClick r:id="" action="ppaction://media"/>
          </p:cNvPr>
          <p:cNvPicPr>
            <a:picLocks noRot="1" noChangeAspect="1"/>
          </p:cNvPicPr>
          <p:nvPr>
            <a:audioFile r:link="rId2"/>
          </p:nvPr>
        </p:nvPicPr>
        <p:blipFill>
          <a:blip r:embed="rId9" cstate="print"/>
          <a:stretch>
            <a:fillRect/>
          </a:stretch>
        </p:blipFill>
        <p:spPr>
          <a:xfrm>
            <a:off x="4419600" y="3276600"/>
            <a:ext cx="304800" cy="304800"/>
          </a:xfrm>
          <a:prstGeom prst="rect">
            <a:avLst/>
          </a:prstGeom>
        </p:spPr>
      </p:pic>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778" fill="hold"/>
                                        <p:tgtEl>
                                          <p:spTgt spid="1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19"/>
                </p:tgtEl>
              </p:cMediaNode>
            </p:audio>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3"/>
          <p:cNvSpPr>
            <a:spLocks noGrp="1"/>
          </p:cNvSpPr>
          <p:nvPr>
            <p:ph type="title"/>
          </p:nvPr>
        </p:nvSpPr>
        <p:spPr>
          <a:xfrm>
            <a:off x="326571" y="419100"/>
            <a:ext cx="8512629" cy="527957"/>
          </a:xfrm>
        </p:spPr>
        <p:txBody>
          <a:bodyPr/>
          <a:lstStyle/>
          <a:p>
            <a:r>
              <a:rPr kumimoji="1" lang="en-US" altLang="ja-JP" sz="3200" dirty="0" smtClean="0"/>
              <a:t>Case</a:t>
            </a:r>
            <a:r>
              <a:rPr kumimoji="1" lang="ja-JP" altLang="en-US" sz="3200" dirty="0" smtClean="0"/>
              <a:t>　</a:t>
            </a:r>
            <a:r>
              <a:rPr kumimoji="1" lang="en-US" altLang="ja-JP" sz="3200" dirty="0" smtClean="0"/>
              <a:t>Study</a:t>
            </a:r>
            <a:r>
              <a:rPr kumimoji="1" lang="ja-JP" altLang="en-US" sz="3200" dirty="0" smtClean="0"/>
              <a:t>　</a:t>
            </a:r>
            <a:r>
              <a:rPr kumimoji="1" lang="en-US" altLang="ja-JP" sz="3200" dirty="0" smtClean="0"/>
              <a:t>C)</a:t>
            </a:r>
            <a:r>
              <a:rPr lang="ja-JP" altLang="en-US" sz="3200" dirty="0" smtClean="0">
                <a:ea typeface="ＭＳ Ｐゴシック" charset="-128"/>
              </a:rPr>
              <a:t>各所要費用の比較</a:t>
            </a:r>
            <a:endParaRPr lang="en-GB" altLang="ja-JP" sz="3200" dirty="0" smtClean="0">
              <a:ea typeface="ＭＳ Ｐゴシック" charset="-128"/>
            </a:endParaRPr>
          </a:p>
        </p:txBody>
      </p:sp>
      <p:graphicFrame>
        <p:nvGraphicFramePr>
          <p:cNvPr id="6" name="Content Placeholder 5"/>
          <p:cNvGraphicFramePr>
            <a:graphicFrameLocks noGrp="1"/>
          </p:cNvGraphicFramePr>
          <p:nvPr>
            <p:ph idx="1"/>
          </p:nvPr>
        </p:nvGraphicFramePr>
        <p:xfrm>
          <a:off x="0" y="1219200"/>
          <a:ext cx="9144000" cy="4508500"/>
        </p:xfrm>
        <a:graphic>
          <a:graphicData uri="http://schemas.openxmlformats.org/drawingml/2006/table">
            <a:tbl>
              <a:tblPr>
                <a:tableStyleId>{35758FB7-9AC5-4552-8A53-C91805E547FA}</a:tableStyleId>
              </a:tblPr>
              <a:tblGrid>
                <a:gridCol w="2585545"/>
                <a:gridCol w="1975945"/>
                <a:gridCol w="2270234"/>
                <a:gridCol w="2312276"/>
              </a:tblGrid>
              <a:tr h="952500">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ja-JP" altLang="en-US" sz="1400" u="none" strike="noStrike" cap="none" normalizeH="0" baseline="0" dirty="0" smtClean="0">
                          <a:ln>
                            <a:noFill/>
                          </a:ln>
                          <a:effectLst/>
                        </a:rPr>
                        <a:t>選択肢</a:t>
                      </a:r>
                      <a:endParaRPr kumimoji="0" lang="en-GB" altLang="ja-JP" sz="1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ja-JP" altLang="en-US" sz="1400" u="none" strike="noStrike" cap="none" normalizeH="0" baseline="0" dirty="0" smtClean="0">
                          <a:ln>
                            <a:noFill/>
                          </a:ln>
                          <a:effectLst/>
                        </a:rPr>
                        <a:t>既設空気冷却器＋</a:t>
                      </a:r>
                      <a:endParaRPr kumimoji="0" lang="en-GB" altLang="ja-JP" sz="1400" u="none" strike="noStrike" cap="none" normalizeH="0" baseline="0" dirty="0" smtClean="0">
                        <a:ln>
                          <a:noFill/>
                        </a:ln>
                        <a:effectLst/>
                      </a:endParaRPr>
                    </a:p>
                    <a:p>
                      <a:pPr marL="0" marR="0" lvl="0" indent="0" algn="l" defTabSz="914400" rtl="0" eaLnBrk="1" fontAlgn="base" latinLnBrk="0" hangingPunct="1">
                        <a:lnSpc>
                          <a:spcPct val="115000"/>
                        </a:lnSpc>
                        <a:spcBef>
                          <a:spcPct val="0"/>
                        </a:spcBef>
                        <a:spcAft>
                          <a:spcPct val="0"/>
                        </a:spcAft>
                        <a:buClrTx/>
                        <a:buSzTx/>
                        <a:buFontTx/>
                        <a:buNone/>
                        <a:tabLst/>
                      </a:pPr>
                      <a:r>
                        <a:rPr kumimoji="0" lang="ja-JP" altLang="en-US" sz="1400" u="none" strike="noStrike" cap="none" normalizeH="0" baseline="0" dirty="0" smtClean="0">
                          <a:ln>
                            <a:noFill/>
                          </a:ln>
                          <a:effectLst/>
                        </a:rPr>
                        <a:t>トリム冷却器</a:t>
                      </a:r>
                      <a:endParaRPr kumimoji="0" lang="en-GB" altLang="ja-JP" sz="1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ja-JP" sz="1400" u="none" strike="noStrike" cap="none" normalizeH="0" baseline="0" dirty="0" err="1" smtClean="0">
                          <a:ln>
                            <a:noFill/>
                          </a:ln>
                          <a:effectLst/>
                        </a:rPr>
                        <a:t>hiTRAN</a:t>
                      </a:r>
                      <a:r>
                        <a:rPr kumimoji="1" lang="en-US" altLang="ja-JP" sz="1400" baseline="30000" dirty="0" smtClean="0"/>
                        <a:t>®</a:t>
                      </a:r>
                      <a:r>
                        <a:rPr kumimoji="0" lang="ja-JP" altLang="en-US" sz="1400" u="none" strike="noStrike" cap="none" normalizeH="0" baseline="0" dirty="0" smtClean="0">
                          <a:ln>
                            <a:noFill/>
                          </a:ln>
                          <a:effectLst/>
                        </a:rPr>
                        <a:t>を装着した既存空気冷却器の改造－トリム冷却器無し</a:t>
                      </a:r>
                      <a:endParaRPr kumimoji="0" lang="en-GB" altLang="ja-JP" sz="1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ja-JP" sz="1400" u="none" strike="noStrike" cap="none" normalizeH="0" baseline="0" dirty="0" err="1" smtClean="0">
                          <a:ln>
                            <a:noFill/>
                          </a:ln>
                          <a:effectLst/>
                        </a:rPr>
                        <a:t>hiTRAN</a:t>
                      </a:r>
                      <a:r>
                        <a:rPr kumimoji="1" lang="en-US" altLang="ja-JP" sz="1400" baseline="30000" dirty="0" smtClean="0"/>
                        <a:t>®</a:t>
                      </a:r>
                      <a:r>
                        <a:rPr kumimoji="0" lang="ja-JP" altLang="en-US" sz="1400" u="none" strike="noStrike" cap="none" normalizeH="0" baseline="0" dirty="0" smtClean="0">
                          <a:ln>
                            <a:noFill/>
                          </a:ln>
                          <a:effectLst/>
                        </a:rPr>
                        <a:t>装着した最適化空気冷却器＋トリム冷却器</a:t>
                      </a:r>
                      <a:endParaRPr kumimoji="0" lang="en-GB" altLang="ja-JP" sz="1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tc>
              </a:tr>
              <a:tr h="317500">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ja-JP" altLang="en-US" sz="1400" u="none" strike="noStrike" cap="none" normalizeH="0" baseline="0" dirty="0" smtClean="0">
                          <a:ln>
                            <a:noFill/>
                          </a:ln>
                          <a:effectLst/>
                        </a:rPr>
                        <a:t>全設置面積　</a:t>
                      </a:r>
                      <a:r>
                        <a:rPr kumimoji="0" lang="en-GB" altLang="ja-JP" sz="1400" u="none" strike="noStrike" cap="none" normalizeH="0" baseline="0" dirty="0" smtClean="0">
                          <a:ln>
                            <a:noFill/>
                          </a:ln>
                          <a:effectLst/>
                        </a:rPr>
                        <a:t>m2</a:t>
                      </a:r>
                      <a:endParaRPr kumimoji="0" lang="en-GB" altLang="ja-JP" sz="1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ja-JP" sz="1400" u="none" strike="noStrike" cap="none" normalizeH="0" baseline="0" smtClean="0">
                          <a:ln>
                            <a:noFill/>
                          </a:ln>
                          <a:effectLst/>
                        </a:rPr>
                        <a:t>481</a:t>
                      </a:r>
                      <a:endParaRPr kumimoji="0" lang="en-GB" altLang="ja-JP" sz="14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ja-JP" sz="1400" u="none" strike="noStrike" cap="none" normalizeH="0" baseline="0" smtClean="0">
                          <a:ln>
                            <a:noFill/>
                          </a:ln>
                          <a:effectLst/>
                        </a:rPr>
                        <a:t>471</a:t>
                      </a:r>
                      <a:endParaRPr kumimoji="0" lang="en-GB" altLang="ja-JP" sz="14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ja-JP" sz="1400" u="none" strike="noStrike" cap="none" normalizeH="0" baseline="0" smtClean="0">
                          <a:ln>
                            <a:noFill/>
                          </a:ln>
                          <a:effectLst/>
                        </a:rPr>
                        <a:t>194</a:t>
                      </a:r>
                      <a:endParaRPr kumimoji="0" lang="en-GB" altLang="ja-JP" sz="14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tc>
              </a:tr>
              <a:tr h="317500">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ja-JP" altLang="en-US" sz="1400" u="none" strike="noStrike" cap="none" normalizeH="0" baseline="0" dirty="0" smtClean="0">
                          <a:ln>
                            <a:noFill/>
                          </a:ln>
                          <a:effectLst/>
                        </a:rPr>
                        <a:t>総重量　</a:t>
                      </a:r>
                      <a:r>
                        <a:rPr kumimoji="0" lang="en-GB" altLang="ja-JP" sz="1400" u="none" strike="noStrike" cap="none" normalizeH="0" baseline="0" dirty="0" smtClean="0">
                          <a:ln>
                            <a:noFill/>
                          </a:ln>
                          <a:effectLst/>
                        </a:rPr>
                        <a:t>kg</a:t>
                      </a:r>
                      <a:endParaRPr kumimoji="0" lang="en-GB" altLang="ja-JP" sz="1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ja-JP" sz="1400" u="none" strike="noStrike" cap="none" normalizeH="0" baseline="0" dirty="0" smtClean="0">
                          <a:ln>
                            <a:noFill/>
                          </a:ln>
                          <a:effectLst/>
                        </a:rPr>
                        <a:t>142,000</a:t>
                      </a:r>
                      <a:endParaRPr kumimoji="0" lang="en-GB" altLang="ja-JP" sz="1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ja-JP" sz="1400" u="none" strike="noStrike" cap="none" normalizeH="0" baseline="0" dirty="0" smtClean="0">
                          <a:ln>
                            <a:noFill/>
                          </a:ln>
                          <a:effectLst/>
                        </a:rPr>
                        <a:t>115,000</a:t>
                      </a:r>
                      <a:endParaRPr kumimoji="0" lang="en-GB" altLang="ja-JP" sz="1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ja-JP" sz="1400" u="none" strike="noStrike" cap="none" normalizeH="0" baseline="0" dirty="0" smtClean="0">
                          <a:ln>
                            <a:noFill/>
                          </a:ln>
                          <a:effectLst/>
                        </a:rPr>
                        <a:t>53,000</a:t>
                      </a:r>
                      <a:endParaRPr kumimoji="0" lang="en-GB" altLang="ja-JP" sz="1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tc>
              </a:tr>
              <a:tr h="317500">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ja-JP" altLang="en-US" sz="1400" u="none" strike="noStrike" cap="none" normalizeH="0" baseline="0" dirty="0" smtClean="0">
                          <a:ln>
                            <a:noFill/>
                          </a:ln>
                          <a:effectLst/>
                        </a:rPr>
                        <a:t>装置コスト　</a:t>
                      </a:r>
                      <a:r>
                        <a:rPr kumimoji="0" lang="en-GB" altLang="ja-JP" sz="1400" u="none" strike="noStrike" cap="none" normalizeH="0" baseline="0" dirty="0" smtClean="0">
                          <a:ln>
                            <a:noFill/>
                          </a:ln>
                          <a:effectLst/>
                        </a:rPr>
                        <a:t>US$</a:t>
                      </a:r>
                      <a:endParaRPr kumimoji="0" lang="en-GB" altLang="ja-JP" sz="1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ja-JP" sz="1400" u="none" strike="noStrike" cap="none" normalizeH="0" baseline="0" smtClean="0">
                          <a:ln>
                            <a:noFill/>
                          </a:ln>
                          <a:effectLst/>
                        </a:rPr>
                        <a:t>1,081,060</a:t>
                      </a:r>
                      <a:endParaRPr kumimoji="0" lang="en-GB" altLang="ja-JP" sz="14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ja-JP" sz="1400" u="none" strike="noStrike" cap="none" normalizeH="0" baseline="0" smtClean="0">
                          <a:ln>
                            <a:noFill/>
                          </a:ln>
                          <a:effectLst/>
                        </a:rPr>
                        <a:t>1,185,060</a:t>
                      </a:r>
                      <a:endParaRPr kumimoji="0" lang="en-GB" altLang="ja-JP" sz="14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ja-JP" sz="1400" u="none" strike="noStrike" cap="none" normalizeH="0" baseline="0" dirty="0" smtClean="0">
                          <a:ln>
                            <a:noFill/>
                          </a:ln>
                          <a:effectLst/>
                        </a:rPr>
                        <a:t>488,500</a:t>
                      </a:r>
                      <a:endParaRPr kumimoji="0" lang="en-GB" altLang="ja-JP" sz="1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tc>
              </a:tr>
              <a:tr h="317500">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ja-JP" altLang="en-US" sz="1400" u="none" strike="noStrike" cap="none" normalizeH="0" baseline="0" dirty="0" smtClean="0">
                          <a:ln>
                            <a:noFill/>
                          </a:ln>
                          <a:effectLst/>
                        </a:rPr>
                        <a:t>工事コスト　</a:t>
                      </a:r>
                      <a:r>
                        <a:rPr kumimoji="0" lang="en-GB" altLang="ja-JP" sz="1400" u="none" strike="noStrike" cap="none" normalizeH="0" baseline="0" dirty="0" smtClean="0">
                          <a:ln>
                            <a:noFill/>
                          </a:ln>
                          <a:effectLst/>
                        </a:rPr>
                        <a:t>US$</a:t>
                      </a:r>
                      <a:endParaRPr kumimoji="0" lang="en-GB" altLang="ja-JP" sz="1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ja-JP" sz="1400" u="none" strike="noStrike" cap="none" normalizeH="0" baseline="0" smtClean="0">
                          <a:ln>
                            <a:noFill/>
                          </a:ln>
                          <a:effectLst/>
                        </a:rPr>
                        <a:t>2,700,400</a:t>
                      </a:r>
                      <a:endParaRPr kumimoji="0" lang="en-GB" altLang="ja-JP" sz="14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ja-JP" sz="1400" u="none" strike="noStrike" cap="none" normalizeH="0" baseline="0" smtClean="0">
                          <a:ln>
                            <a:noFill/>
                          </a:ln>
                          <a:effectLst/>
                        </a:rPr>
                        <a:t>2,557,650</a:t>
                      </a:r>
                      <a:endParaRPr kumimoji="0" lang="en-GB" altLang="ja-JP" sz="14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ja-JP" sz="1400" u="none" strike="noStrike" cap="none" normalizeH="0" baseline="0" smtClean="0">
                          <a:ln>
                            <a:noFill/>
                          </a:ln>
                          <a:effectLst/>
                        </a:rPr>
                        <a:t>1,105,000</a:t>
                      </a:r>
                      <a:endParaRPr kumimoji="0" lang="en-GB" altLang="ja-JP" sz="14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tc>
              </a:tr>
              <a:tr h="355600">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ja-JP" altLang="en-US" sz="1400" u="none" strike="noStrike" cap="none" normalizeH="0" baseline="0" dirty="0" smtClean="0">
                          <a:ln>
                            <a:noFill/>
                          </a:ln>
                          <a:effectLst/>
                        </a:rPr>
                        <a:t>管側総圧損　</a:t>
                      </a:r>
                      <a:r>
                        <a:rPr kumimoji="0" lang="en-GB" altLang="ja-JP" sz="1400" u="none" strike="noStrike" cap="none" normalizeH="0" baseline="0" dirty="0" smtClean="0">
                          <a:ln>
                            <a:noFill/>
                          </a:ln>
                          <a:effectLst/>
                        </a:rPr>
                        <a:t>bar</a:t>
                      </a:r>
                      <a:endParaRPr kumimoji="0" lang="en-GB" altLang="ja-JP" sz="1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ja-JP" sz="1400" u="none" strike="noStrike" cap="none" normalizeH="0" baseline="0" smtClean="0">
                          <a:ln>
                            <a:noFill/>
                          </a:ln>
                          <a:effectLst/>
                        </a:rPr>
                        <a:t>3.8</a:t>
                      </a:r>
                      <a:endParaRPr kumimoji="0" lang="en-GB" altLang="ja-JP" sz="14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ja-JP" sz="1400" u="none" strike="noStrike" cap="none" normalizeH="0" baseline="0" smtClean="0">
                          <a:ln>
                            <a:noFill/>
                          </a:ln>
                          <a:effectLst/>
                        </a:rPr>
                        <a:t>2</a:t>
                      </a:r>
                      <a:endParaRPr kumimoji="0" lang="en-GB" altLang="ja-JP" sz="14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ja-JP" sz="1400" u="none" strike="noStrike" cap="none" normalizeH="0" baseline="0" smtClean="0">
                          <a:ln>
                            <a:noFill/>
                          </a:ln>
                          <a:effectLst/>
                        </a:rPr>
                        <a:t>3.8</a:t>
                      </a:r>
                      <a:endParaRPr kumimoji="0" lang="en-GB" altLang="ja-JP" sz="14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tc>
              </a:tr>
              <a:tr h="317500">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ja-JP" altLang="en-US" sz="1400" u="none" strike="noStrike" cap="none" normalizeH="0" baseline="0" dirty="0" smtClean="0">
                          <a:ln>
                            <a:noFill/>
                          </a:ln>
                          <a:effectLst/>
                        </a:rPr>
                        <a:t>空気側ファン動力　</a:t>
                      </a:r>
                      <a:r>
                        <a:rPr kumimoji="0" lang="en-GB" altLang="ja-JP" sz="1400" u="none" strike="noStrike" cap="none" normalizeH="0" baseline="0" dirty="0" smtClean="0">
                          <a:ln>
                            <a:noFill/>
                          </a:ln>
                          <a:effectLst/>
                        </a:rPr>
                        <a:t>KW</a:t>
                      </a:r>
                      <a:endParaRPr kumimoji="0" lang="en-GB" altLang="ja-JP" sz="1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ja-JP" sz="1400" u="none" strike="noStrike" cap="none" normalizeH="0" baseline="0" smtClean="0">
                          <a:ln>
                            <a:noFill/>
                          </a:ln>
                          <a:effectLst/>
                        </a:rPr>
                        <a:t>120</a:t>
                      </a:r>
                      <a:endParaRPr kumimoji="0" lang="en-GB" altLang="ja-JP" sz="14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ja-JP" sz="1400" u="none" strike="noStrike" cap="none" normalizeH="0" baseline="0" smtClean="0">
                          <a:ln>
                            <a:noFill/>
                          </a:ln>
                          <a:effectLst/>
                        </a:rPr>
                        <a:t>120</a:t>
                      </a:r>
                      <a:endParaRPr kumimoji="0" lang="en-GB" altLang="ja-JP" sz="14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ja-JP" sz="1400" u="none" strike="noStrike" cap="none" normalizeH="0" baseline="0" smtClean="0">
                          <a:ln>
                            <a:noFill/>
                          </a:ln>
                          <a:effectLst/>
                        </a:rPr>
                        <a:t>55</a:t>
                      </a:r>
                      <a:endParaRPr kumimoji="0" lang="en-GB" altLang="ja-JP" sz="14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tc>
              </a:tr>
              <a:tr h="317500">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ja-JP" altLang="en-US" sz="1400" u="none" strike="noStrike" cap="none" normalizeH="0" baseline="0" dirty="0" smtClean="0">
                          <a:ln>
                            <a:noFill/>
                          </a:ln>
                          <a:effectLst/>
                        </a:rPr>
                        <a:t>必要な冷却水</a:t>
                      </a:r>
                      <a:endParaRPr kumimoji="0" lang="en-GB" altLang="ja-JP" sz="1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ja-JP" sz="1400" u="none" strike="noStrike" cap="none" normalizeH="0" baseline="0" smtClean="0">
                          <a:ln>
                            <a:noFill/>
                          </a:ln>
                          <a:effectLst/>
                        </a:rPr>
                        <a:t>Yes</a:t>
                      </a:r>
                      <a:endParaRPr kumimoji="0" lang="en-GB" altLang="ja-JP" sz="14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ja-JP" sz="1400" u="none" strike="noStrike" cap="none" normalizeH="0" baseline="0" dirty="0" smtClean="0">
                          <a:ln>
                            <a:noFill/>
                          </a:ln>
                          <a:effectLst/>
                        </a:rPr>
                        <a:t>                     No(Savings?)</a:t>
                      </a:r>
                      <a:endParaRPr kumimoji="0" lang="en-GB" altLang="ja-JP" sz="1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ja-JP" sz="1400" u="none" strike="noStrike" cap="none" normalizeH="0" baseline="0" smtClean="0">
                          <a:ln>
                            <a:noFill/>
                          </a:ln>
                          <a:effectLst/>
                        </a:rPr>
                        <a:t>Yes</a:t>
                      </a:r>
                      <a:endParaRPr kumimoji="0" lang="en-GB" altLang="ja-JP" sz="14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tc>
              </a:tr>
              <a:tr h="342900">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ja-JP" altLang="en-US" sz="1400" u="none" strike="noStrike" cap="none" normalizeH="0" baseline="0" dirty="0" smtClean="0">
                          <a:ln>
                            <a:noFill/>
                          </a:ln>
                          <a:effectLst/>
                        </a:rPr>
                        <a:t>年間ファン動力費用　</a:t>
                      </a:r>
                      <a:r>
                        <a:rPr kumimoji="0" lang="en-GB" altLang="ja-JP" sz="1400" u="none" strike="noStrike" cap="none" normalizeH="0" baseline="0" dirty="0" smtClean="0">
                          <a:ln>
                            <a:noFill/>
                          </a:ln>
                          <a:effectLst/>
                        </a:rPr>
                        <a:t>US$</a:t>
                      </a:r>
                      <a:endParaRPr kumimoji="0" lang="en-GB" altLang="ja-JP" sz="1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ja-JP" sz="1400" u="none" strike="noStrike" cap="none" normalizeH="0" baseline="0" smtClean="0">
                          <a:ln>
                            <a:noFill/>
                          </a:ln>
                          <a:effectLst/>
                        </a:rPr>
                        <a:t>76,800</a:t>
                      </a:r>
                      <a:endParaRPr kumimoji="0" lang="en-GB" altLang="ja-JP" sz="14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ja-JP" sz="1400" u="none" strike="noStrike" cap="none" normalizeH="0" baseline="0" smtClean="0">
                          <a:ln>
                            <a:noFill/>
                          </a:ln>
                          <a:effectLst/>
                        </a:rPr>
                        <a:t>76,800</a:t>
                      </a:r>
                      <a:endParaRPr kumimoji="0" lang="en-GB" altLang="ja-JP" sz="14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ja-JP" sz="1400" u="none" strike="noStrike" cap="none" normalizeH="0" baseline="0" smtClean="0">
                          <a:ln>
                            <a:noFill/>
                          </a:ln>
                          <a:effectLst/>
                        </a:rPr>
                        <a:t>35,200</a:t>
                      </a:r>
                      <a:endParaRPr kumimoji="0" lang="en-GB" altLang="ja-JP" sz="14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tc>
              </a:tr>
              <a:tr h="317500">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ja-JP" altLang="en-US" sz="1400" u="none" strike="noStrike" cap="none" normalizeH="0" baseline="0" dirty="0" smtClean="0">
                          <a:ln>
                            <a:noFill/>
                          </a:ln>
                          <a:effectLst/>
                        </a:rPr>
                        <a:t>減少投資額　</a:t>
                      </a:r>
                      <a:r>
                        <a:rPr kumimoji="0" lang="en-GB" altLang="ja-JP" sz="1400" u="none" strike="noStrike" cap="none" normalizeH="0" baseline="0" dirty="0" smtClean="0">
                          <a:ln>
                            <a:noFill/>
                          </a:ln>
                          <a:effectLst/>
                        </a:rPr>
                        <a:t>US$</a:t>
                      </a:r>
                      <a:endParaRPr kumimoji="0" lang="en-GB" altLang="ja-JP" sz="1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ja-JP" sz="1400" u="none" strike="noStrike" cap="none" normalizeH="0" baseline="0" dirty="0" smtClean="0">
                          <a:ln>
                            <a:noFill/>
                          </a:ln>
                          <a:effectLst/>
                        </a:rPr>
                        <a:t>-</a:t>
                      </a:r>
                      <a:endParaRPr kumimoji="0" lang="en-GB" altLang="ja-JP" sz="1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ja-JP" sz="1400" u="none" strike="noStrike" cap="none" normalizeH="0" baseline="0" dirty="0" smtClean="0">
                          <a:ln>
                            <a:noFill/>
                          </a:ln>
                          <a:effectLst/>
                        </a:rPr>
                        <a:t>-104</a:t>
                      </a:r>
                      <a:r>
                        <a:rPr kumimoji="0" lang="en-US" altLang="ja-JP" sz="1400" u="none" strike="noStrike" cap="none" normalizeH="0" baseline="0" dirty="0" smtClean="0">
                          <a:ln>
                            <a:noFill/>
                          </a:ln>
                          <a:effectLst/>
                        </a:rPr>
                        <a:t>,</a:t>
                      </a:r>
                      <a:r>
                        <a:rPr kumimoji="0" lang="en-GB" altLang="ja-JP" sz="1400" u="none" strike="noStrike" cap="none" normalizeH="0" baseline="0" dirty="0" smtClean="0">
                          <a:ln>
                            <a:noFill/>
                          </a:ln>
                          <a:effectLst/>
                        </a:rPr>
                        <a:t>000</a:t>
                      </a:r>
                      <a:endParaRPr kumimoji="0" lang="en-GB" altLang="ja-JP" sz="1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ja-JP" sz="1400" u="none" strike="noStrike" cap="none" normalizeH="0" baseline="0" smtClean="0">
                          <a:ln>
                            <a:noFill/>
                          </a:ln>
                          <a:effectLst/>
                        </a:rPr>
                        <a:t>592,560</a:t>
                      </a:r>
                      <a:endParaRPr kumimoji="0" lang="en-GB" altLang="ja-JP" sz="14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tc>
              </a:tr>
              <a:tr h="317500">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ja-JP" altLang="en-US" sz="1400" u="none" strike="noStrike" cap="none" normalizeH="0" baseline="0" dirty="0" smtClean="0">
                          <a:ln>
                            <a:noFill/>
                          </a:ln>
                          <a:effectLst/>
                        </a:rPr>
                        <a:t>設置費用減少額　</a:t>
                      </a:r>
                      <a:r>
                        <a:rPr kumimoji="0" lang="en-GB" altLang="ja-JP" sz="1400" u="none" strike="noStrike" cap="none" normalizeH="0" baseline="0" dirty="0" smtClean="0">
                          <a:ln>
                            <a:noFill/>
                          </a:ln>
                          <a:effectLst/>
                        </a:rPr>
                        <a:t>US$</a:t>
                      </a:r>
                      <a:endParaRPr kumimoji="0" lang="en-GB" altLang="ja-JP" sz="1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ja-JP" sz="1400" u="none" strike="noStrike" cap="none" normalizeH="0" baseline="0" dirty="0" smtClean="0">
                          <a:ln>
                            <a:noFill/>
                          </a:ln>
                          <a:effectLst/>
                        </a:rPr>
                        <a:t>-</a:t>
                      </a:r>
                      <a:endParaRPr kumimoji="0" lang="en-GB" altLang="ja-JP" sz="1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ja-JP" sz="1400" u="none" strike="noStrike" cap="none" normalizeH="0" baseline="0" dirty="0" smtClean="0">
                          <a:ln>
                            <a:noFill/>
                          </a:ln>
                          <a:effectLst/>
                        </a:rPr>
                        <a:t>142</a:t>
                      </a:r>
                      <a:r>
                        <a:rPr kumimoji="0" lang="en-US" altLang="ja-JP" sz="1400" u="none" strike="noStrike" cap="none" normalizeH="0" baseline="0" dirty="0" smtClean="0">
                          <a:ln>
                            <a:noFill/>
                          </a:ln>
                          <a:effectLst/>
                        </a:rPr>
                        <a:t>,</a:t>
                      </a:r>
                      <a:r>
                        <a:rPr kumimoji="0" lang="en-GB" altLang="ja-JP" sz="1400" u="none" strike="noStrike" cap="none" normalizeH="0" baseline="0" dirty="0" smtClean="0">
                          <a:ln>
                            <a:noFill/>
                          </a:ln>
                          <a:effectLst/>
                        </a:rPr>
                        <a:t>750</a:t>
                      </a:r>
                      <a:endParaRPr kumimoji="0" lang="en-GB" altLang="ja-JP" sz="1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ja-JP" sz="1400" u="none" strike="noStrike" cap="none" normalizeH="0" baseline="0" smtClean="0">
                          <a:ln>
                            <a:noFill/>
                          </a:ln>
                          <a:effectLst/>
                        </a:rPr>
                        <a:t>1,595,400</a:t>
                      </a:r>
                      <a:endParaRPr kumimoji="0" lang="en-GB" altLang="ja-JP" sz="14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tc>
              </a:tr>
              <a:tr h="317500">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ja-JP" altLang="en-US" sz="1400" u="none" strike="noStrike" cap="none" normalizeH="0" baseline="0" dirty="0" smtClean="0">
                          <a:ln>
                            <a:noFill/>
                          </a:ln>
                          <a:effectLst/>
                        </a:rPr>
                        <a:t>ファン運転費用　</a:t>
                      </a:r>
                      <a:r>
                        <a:rPr kumimoji="0" lang="en-GB" altLang="ja-JP" sz="1400" u="none" strike="noStrike" cap="none" normalizeH="0" baseline="0" dirty="0" smtClean="0">
                          <a:ln>
                            <a:noFill/>
                          </a:ln>
                          <a:effectLst/>
                        </a:rPr>
                        <a:t>US$ /yr</a:t>
                      </a:r>
                      <a:endParaRPr kumimoji="0" lang="en-GB" altLang="ja-JP" sz="1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ja-JP" sz="1400" u="none" strike="noStrike" cap="none" normalizeH="0" baseline="0" smtClean="0">
                          <a:ln>
                            <a:noFill/>
                          </a:ln>
                          <a:effectLst/>
                        </a:rPr>
                        <a:t>-</a:t>
                      </a:r>
                      <a:endParaRPr kumimoji="0" lang="en-GB" altLang="ja-JP" sz="14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ja-JP" sz="1400" u="none" strike="noStrike" cap="none" normalizeH="0" baseline="0" smtClean="0">
                          <a:ln>
                            <a:noFill/>
                          </a:ln>
                          <a:effectLst/>
                        </a:rPr>
                        <a:t>-</a:t>
                      </a:r>
                      <a:endParaRPr kumimoji="0" lang="en-GB" altLang="ja-JP" sz="14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ja-JP" sz="1400" u="none" strike="noStrike" cap="none" normalizeH="0" baseline="0" dirty="0" smtClean="0">
                          <a:ln>
                            <a:noFill/>
                          </a:ln>
                          <a:effectLst/>
                        </a:rPr>
                        <a:t>41</a:t>
                      </a:r>
                      <a:r>
                        <a:rPr kumimoji="0" lang="en-US" altLang="ja-JP" sz="1400" u="none" strike="noStrike" cap="none" normalizeH="0" baseline="0" dirty="0" smtClean="0">
                          <a:ln>
                            <a:noFill/>
                          </a:ln>
                          <a:effectLst/>
                        </a:rPr>
                        <a:t>,</a:t>
                      </a:r>
                      <a:r>
                        <a:rPr kumimoji="0" lang="en-GB" altLang="ja-JP" sz="1400" u="none" strike="noStrike" cap="none" normalizeH="0" baseline="0" dirty="0" smtClean="0">
                          <a:ln>
                            <a:noFill/>
                          </a:ln>
                          <a:effectLst/>
                        </a:rPr>
                        <a:t>600</a:t>
                      </a:r>
                      <a:endParaRPr kumimoji="0" lang="en-GB" altLang="ja-JP" sz="1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tc>
              </a:tr>
            </a:tbl>
          </a:graphicData>
        </a:graphic>
      </p:graphicFrame>
      <p:pic>
        <p:nvPicPr>
          <p:cNvPr id="4" name="ACH26.wav">
            <a:hlinkClick r:id="" action="ppaction://media"/>
          </p:cNvPr>
          <p:cNvPicPr>
            <a:picLocks noRot="1" noChangeAspect="1"/>
          </p:cNvPicPr>
          <p:nvPr>
            <a:audioFile r:link="rId1"/>
          </p:nvPr>
        </p:nvPicPr>
        <p:blipFill>
          <a:blip r:embed="rId4" cstate="print"/>
          <a:stretch>
            <a:fillRect/>
          </a:stretch>
        </p:blipFill>
        <p:spPr>
          <a:xfrm>
            <a:off x="4419600" y="3276600"/>
            <a:ext cx="304800" cy="304800"/>
          </a:xfrm>
          <a:prstGeom prst="rect">
            <a:avLst/>
          </a:prstGeom>
        </p:spPr>
      </p:pic>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8734"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空冷熱交改善まとめ</a:t>
            </a:r>
            <a:endParaRPr kumimoji="1" lang="ja-JP" altLang="en-US" dirty="0"/>
          </a:p>
        </p:txBody>
      </p:sp>
      <p:sp>
        <p:nvSpPr>
          <p:cNvPr id="3" name="コンテンツ プレースホルダ 2"/>
          <p:cNvSpPr>
            <a:spLocks noGrp="1"/>
          </p:cNvSpPr>
          <p:nvPr>
            <p:ph idx="1"/>
          </p:nvPr>
        </p:nvSpPr>
        <p:spPr>
          <a:xfrm>
            <a:off x="948560" y="1371600"/>
            <a:ext cx="6681951" cy="3757448"/>
          </a:xfrm>
        </p:spPr>
        <p:txBody>
          <a:bodyPr/>
          <a:lstStyle/>
          <a:p>
            <a:pPr>
              <a:buClrTx/>
              <a:buFont typeface="Wingdings" pitchFamily="2" charset="2"/>
              <a:buChar char="u"/>
            </a:pPr>
            <a:r>
              <a:rPr kumimoji="1" lang="ja-JP" altLang="en-US" b="1" dirty="0" smtClean="0">
                <a:solidFill>
                  <a:schemeClr val="accent2">
                    <a:lumMod val="75000"/>
                  </a:schemeClr>
                </a:solidFill>
              </a:rPr>
              <a:t>空冷熱交の改造・改善は前後のプロセス条件（機械的構造、設置場所、適用法規）など総合的な検討が必要です。</a:t>
            </a:r>
            <a:endParaRPr kumimoji="1" lang="en-US" altLang="ja-JP" b="1" dirty="0" smtClean="0">
              <a:solidFill>
                <a:schemeClr val="accent2">
                  <a:lumMod val="75000"/>
                </a:schemeClr>
              </a:solidFill>
            </a:endParaRPr>
          </a:p>
          <a:p>
            <a:pPr>
              <a:buClrTx/>
              <a:buFont typeface="Wingdings" pitchFamily="2" charset="2"/>
              <a:buChar char="u"/>
            </a:pPr>
            <a:r>
              <a:rPr kumimoji="1" lang="ja-JP" altLang="en-US" b="1" dirty="0" smtClean="0">
                <a:solidFill>
                  <a:schemeClr val="accent2">
                    <a:lumMod val="75000"/>
                  </a:schemeClr>
                </a:solidFill>
              </a:rPr>
              <a:t>個別の要求条件に応じた最適な解決策を提案できます。</a:t>
            </a:r>
            <a:endParaRPr kumimoji="1" lang="en-US" altLang="ja-JP" b="1" dirty="0" smtClean="0">
              <a:solidFill>
                <a:schemeClr val="accent2">
                  <a:lumMod val="75000"/>
                </a:schemeClr>
              </a:solidFill>
            </a:endParaRPr>
          </a:p>
          <a:p>
            <a:pPr>
              <a:buClrTx/>
              <a:buFont typeface="Wingdings" pitchFamily="2" charset="2"/>
              <a:buChar char="u"/>
            </a:pPr>
            <a:r>
              <a:rPr kumimoji="1" lang="ja-JP" altLang="en-US" b="1" dirty="0" smtClean="0">
                <a:solidFill>
                  <a:schemeClr val="accent2">
                    <a:lumMod val="75000"/>
                  </a:schemeClr>
                </a:solidFill>
              </a:rPr>
              <a:t>改造費用とその効果は必ずしも比例しない場合があります。</a:t>
            </a:r>
            <a:endParaRPr kumimoji="1" lang="en-US" altLang="ja-JP" b="1" dirty="0" smtClean="0">
              <a:solidFill>
                <a:schemeClr val="accent2">
                  <a:lumMod val="75000"/>
                </a:schemeClr>
              </a:solidFill>
            </a:endParaRPr>
          </a:p>
          <a:p>
            <a:pPr>
              <a:buClrTx/>
              <a:buFont typeface="Wingdings" pitchFamily="2" charset="2"/>
              <a:buChar char="u"/>
            </a:pPr>
            <a:r>
              <a:rPr kumimoji="1" lang="ja-JP" altLang="en-US" b="1" dirty="0" smtClean="0">
                <a:solidFill>
                  <a:schemeClr val="accent2">
                    <a:lumMod val="75000"/>
                  </a:schemeClr>
                </a:solidFill>
              </a:rPr>
              <a:t>油は管内側の伝熱抵抗が大きく、伝熱促進体の効果が大きくなります。</a:t>
            </a:r>
            <a:endParaRPr kumimoji="1" lang="ja-JP" altLang="en-US" b="1" dirty="0">
              <a:solidFill>
                <a:schemeClr val="accent2">
                  <a:lumMod val="75000"/>
                </a:schemeClr>
              </a:solidFill>
            </a:endParaRPr>
          </a:p>
        </p:txBody>
      </p:sp>
      <p:pic>
        <p:nvPicPr>
          <p:cNvPr id="5" name="ACH27.wav">
            <a:hlinkClick r:id="" action="ppaction://media"/>
          </p:cNvPr>
          <p:cNvPicPr>
            <a:picLocks noRot="1" noChangeAspect="1"/>
          </p:cNvPicPr>
          <p:nvPr>
            <a:audioFile r:link="rId1"/>
          </p:nvPr>
        </p:nvPicPr>
        <p:blipFill>
          <a:blip r:embed="rId4" cstate="print"/>
          <a:stretch>
            <a:fillRect/>
          </a:stretch>
        </p:blipFill>
        <p:spPr>
          <a:xfrm>
            <a:off x="4419600" y="3276600"/>
            <a:ext cx="304800" cy="304800"/>
          </a:xfrm>
          <a:prstGeom prst="rect">
            <a:avLst/>
          </a:prstGeom>
        </p:spPr>
      </p:pic>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127"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4" descr="cal gavin medium"/>
          <p:cNvPicPr>
            <a:picLocks noChangeAspect="1" noChangeArrowheads="1"/>
          </p:cNvPicPr>
          <p:nvPr/>
        </p:nvPicPr>
        <p:blipFill>
          <a:blip r:embed="rId5" cstate="print"/>
          <a:srcRect/>
          <a:stretch>
            <a:fillRect/>
          </a:stretch>
        </p:blipFill>
        <p:spPr bwMode="auto">
          <a:xfrm>
            <a:off x="5518150" y="5248275"/>
            <a:ext cx="3163888" cy="871538"/>
          </a:xfrm>
          <a:prstGeom prst="rect">
            <a:avLst/>
          </a:prstGeom>
          <a:noFill/>
          <a:ln w="9525">
            <a:noFill/>
            <a:miter lim="800000"/>
            <a:headEnd/>
            <a:tailEnd/>
          </a:ln>
        </p:spPr>
      </p:pic>
      <p:graphicFrame>
        <p:nvGraphicFramePr>
          <p:cNvPr id="4098" name="Object 5"/>
          <p:cNvGraphicFramePr>
            <a:graphicFrameLocks noGrp="1" noChangeAspect="1"/>
          </p:cNvGraphicFramePr>
          <p:nvPr>
            <p:ph idx="1"/>
          </p:nvPr>
        </p:nvGraphicFramePr>
        <p:xfrm>
          <a:off x="782638" y="5170488"/>
          <a:ext cx="2143125" cy="1038225"/>
        </p:xfrm>
        <a:graphic>
          <a:graphicData uri="http://schemas.openxmlformats.org/presentationml/2006/ole">
            <mc:AlternateContent xmlns:mc="http://schemas.openxmlformats.org/markup-compatibility/2006">
              <mc:Choice xmlns:v="urn:schemas-microsoft-com:vml" Requires="v">
                <p:oleObj spid="_x0000_s4099" name="Photo Editor Photo" r:id="rId6" imgW="2142857" imgH="1038370" progId="">
                  <p:embed/>
                </p:oleObj>
              </mc:Choice>
              <mc:Fallback>
                <p:oleObj name="Photo Editor Photo" r:id="rId6" imgW="2142857" imgH="1038370" progId="">
                  <p:embed/>
                  <p:pic>
                    <p:nvPicPr>
                      <p:cNvPr id="0" name="Object 5"/>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82638" y="5170488"/>
                        <a:ext cx="2143125" cy="1038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100" name="Rectangle 8"/>
          <p:cNvSpPr>
            <a:spLocks noChangeArrowheads="1"/>
          </p:cNvSpPr>
          <p:nvPr/>
        </p:nvSpPr>
        <p:spPr bwMode="auto">
          <a:xfrm>
            <a:off x="267129" y="3012411"/>
            <a:ext cx="8804953" cy="2369880"/>
          </a:xfrm>
          <a:prstGeom prst="rect">
            <a:avLst/>
          </a:prstGeom>
          <a:noFill/>
          <a:ln w="9525">
            <a:noFill/>
            <a:miter lim="800000"/>
            <a:headEnd/>
            <a:tailEnd/>
          </a:ln>
        </p:spPr>
        <p:txBody>
          <a:bodyPr wrap="square" anchor="ctr">
            <a:spAutoFit/>
          </a:bodyPr>
          <a:lstStyle/>
          <a:p>
            <a:r>
              <a:rPr lang="ja-JP" altLang="en-US" dirty="0" smtClean="0"/>
              <a:t>経験豊富で有能な熱交管器の専門技術者集団であるカル・ガヴィン社は、貴社熱交換器の最適性能を引き出す能力を持っています。</a:t>
            </a:r>
            <a:endParaRPr lang="en-US" altLang="ja-JP" dirty="0" smtClean="0"/>
          </a:p>
          <a:p>
            <a:endParaRPr lang="en-US" altLang="ja-JP" dirty="0" smtClean="0"/>
          </a:p>
          <a:p>
            <a:r>
              <a:rPr lang="ja-JP" altLang="en-US" dirty="0" smtClean="0">
                <a:solidFill>
                  <a:srgbClr val="FF0000"/>
                </a:solidFill>
              </a:rPr>
              <a:t>ご清聴ありがとうございました</a:t>
            </a:r>
            <a:endParaRPr lang="en-US" altLang="ja-JP" dirty="0" smtClean="0">
              <a:solidFill>
                <a:srgbClr val="FF0000"/>
              </a:solidFill>
            </a:endParaRPr>
          </a:p>
          <a:p>
            <a:pPr algn="ctr"/>
            <a:endParaRPr lang="en-US" b="0" dirty="0"/>
          </a:p>
          <a:p>
            <a:pPr algn="ctr"/>
            <a:r>
              <a:rPr lang="en-GB" altLang="ja-JP" sz="2400" dirty="0" err="1" smtClean="0">
                <a:ea typeface="ＭＳ Ｐゴシック" charset="-128"/>
              </a:rPr>
              <a:t>aPEC</a:t>
            </a:r>
            <a:r>
              <a:rPr lang="en-GB" altLang="ja-JP" sz="2400" dirty="0" smtClean="0">
                <a:ea typeface="ＭＳ Ｐゴシック" charset="-128"/>
              </a:rPr>
              <a:t> </a:t>
            </a:r>
            <a:r>
              <a:rPr lang="ja-JP" altLang="en-US" sz="2400" dirty="0" smtClean="0">
                <a:ea typeface="ＭＳ Ｐゴシック" charset="-128"/>
              </a:rPr>
              <a:t>株式会社</a:t>
            </a:r>
            <a:endParaRPr lang="en-GB" altLang="ja-JP" sz="2400" dirty="0">
              <a:ea typeface="ＭＳ Ｐゴシック" charset="-128"/>
            </a:endParaRPr>
          </a:p>
          <a:p>
            <a:pPr algn="ctr"/>
            <a:r>
              <a:rPr lang="ja-JP" altLang="en-US" sz="2400" smtClean="0">
                <a:ea typeface="ＭＳ Ｐゴシック" charset="-128"/>
              </a:rPr>
              <a:t>代表　渡部　高司</a:t>
            </a:r>
            <a:endParaRPr lang="en-GB" altLang="ja-JP" sz="2400" dirty="0">
              <a:ea typeface="ＭＳ Ｐゴシック" charset="-128"/>
            </a:endParaRPr>
          </a:p>
        </p:txBody>
      </p:sp>
      <p:pic>
        <p:nvPicPr>
          <p:cNvPr id="4101" name="Picture 16" descr="nanticoke"/>
          <p:cNvPicPr>
            <a:picLocks noChangeAspect="1" noChangeArrowheads="1"/>
          </p:cNvPicPr>
          <p:nvPr/>
        </p:nvPicPr>
        <p:blipFill>
          <a:blip r:embed="rId8" cstate="print"/>
          <a:srcRect/>
          <a:stretch>
            <a:fillRect/>
          </a:stretch>
        </p:blipFill>
        <p:spPr bwMode="auto">
          <a:xfrm>
            <a:off x="0" y="0"/>
            <a:ext cx="9144000" cy="3105150"/>
          </a:xfrm>
          <a:prstGeom prst="rect">
            <a:avLst/>
          </a:prstGeom>
          <a:noFill/>
          <a:ln w="9525">
            <a:noFill/>
            <a:miter lim="800000"/>
            <a:headEnd/>
            <a:tailEnd/>
          </a:ln>
        </p:spPr>
      </p:pic>
      <p:pic>
        <p:nvPicPr>
          <p:cNvPr id="7" name="ACH28.wav">
            <a:hlinkClick r:id="" action="ppaction://media"/>
          </p:cNvPr>
          <p:cNvPicPr>
            <a:picLocks noRot="1" noChangeAspect="1"/>
          </p:cNvPicPr>
          <p:nvPr>
            <a:audioFile r:link="rId2"/>
          </p:nvPr>
        </p:nvPicPr>
        <p:blipFill>
          <a:blip r:embed="rId9" cstate="print"/>
          <a:stretch>
            <a:fillRect/>
          </a:stretch>
        </p:blipFill>
        <p:spPr>
          <a:xfrm>
            <a:off x="4419600" y="3276600"/>
            <a:ext cx="304800" cy="304800"/>
          </a:xfrm>
          <a:prstGeom prst="rect">
            <a:avLst/>
          </a:prstGeom>
        </p:spPr>
      </p:pic>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4027"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ja-JP" altLang="en-US" sz="3200" dirty="0" smtClean="0">
                <a:ea typeface="ＭＳ Ｐゴシック" charset="-128"/>
              </a:rPr>
              <a:t>空冷式熱交換器の構造</a:t>
            </a:r>
            <a:endParaRPr lang="en-US" altLang="ja-JP" sz="3200" dirty="0" smtClean="0">
              <a:ea typeface="ＭＳ Ｐゴシック" charset="-128"/>
            </a:endParaRPr>
          </a:p>
        </p:txBody>
      </p:sp>
      <p:pic>
        <p:nvPicPr>
          <p:cNvPr id="5" name="図 4" descr="空冷熱交の構造.jpg"/>
          <p:cNvPicPr>
            <a:picLocks noChangeAspect="1"/>
          </p:cNvPicPr>
          <p:nvPr/>
        </p:nvPicPr>
        <p:blipFill>
          <a:blip r:embed="rId4" cstate="print"/>
          <a:stretch>
            <a:fillRect/>
          </a:stretch>
        </p:blipFill>
        <p:spPr>
          <a:xfrm>
            <a:off x="3349375" y="1295486"/>
            <a:ext cx="5013789" cy="4540413"/>
          </a:xfrm>
          <a:prstGeom prst="rect">
            <a:avLst/>
          </a:prstGeom>
        </p:spPr>
      </p:pic>
      <p:sp>
        <p:nvSpPr>
          <p:cNvPr id="7" name="テキスト ボックス 6"/>
          <p:cNvSpPr txBox="1"/>
          <p:nvPr/>
        </p:nvSpPr>
        <p:spPr>
          <a:xfrm>
            <a:off x="729465" y="2496620"/>
            <a:ext cx="3281668" cy="2554545"/>
          </a:xfrm>
          <a:prstGeom prst="rect">
            <a:avLst/>
          </a:prstGeom>
          <a:noFill/>
        </p:spPr>
        <p:txBody>
          <a:bodyPr wrap="none" rtlCol="0">
            <a:spAutoFit/>
          </a:bodyPr>
          <a:lstStyle/>
          <a:p>
            <a:r>
              <a:rPr kumimoji="1" lang="ja-JP" altLang="en-US" dirty="0" smtClean="0"/>
              <a:t>ファン</a:t>
            </a:r>
            <a:endParaRPr kumimoji="1" lang="en-US" altLang="ja-JP" dirty="0" smtClean="0"/>
          </a:p>
          <a:p>
            <a:endParaRPr kumimoji="1" lang="en-US" altLang="ja-JP" dirty="0" smtClean="0"/>
          </a:p>
          <a:p>
            <a:endParaRPr kumimoji="1" lang="en-US" altLang="ja-JP" dirty="0" smtClean="0"/>
          </a:p>
          <a:p>
            <a:endParaRPr kumimoji="1" lang="en-US" altLang="ja-JP" dirty="0" smtClean="0"/>
          </a:p>
          <a:p>
            <a:r>
              <a:rPr kumimoji="1" lang="ja-JP" altLang="en-US" dirty="0" smtClean="0"/>
              <a:t>管束</a:t>
            </a:r>
            <a:r>
              <a:rPr kumimoji="1" lang="en-US" altLang="ja-JP" dirty="0" smtClean="0"/>
              <a:t>=</a:t>
            </a:r>
            <a:r>
              <a:rPr kumimoji="1" lang="ja-JP" altLang="en-US" dirty="0" smtClean="0"/>
              <a:t>バンドル</a:t>
            </a:r>
            <a:endParaRPr kumimoji="1" lang="en-US" altLang="ja-JP" dirty="0" smtClean="0"/>
          </a:p>
          <a:p>
            <a:r>
              <a:rPr kumimoji="1" lang="ja-JP" altLang="en-US" dirty="0" smtClean="0"/>
              <a:t>（フィンチューブの集合）</a:t>
            </a:r>
            <a:endParaRPr kumimoji="1" lang="en-US" altLang="ja-JP" dirty="0" smtClean="0"/>
          </a:p>
          <a:p>
            <a:endParaRPr kumimoji="1" lang="en-US" altLang="ja-JP" dirty="0" smtClean="0"/>
          </a:p>
          <a:p>
            <a:endParaRPr kumimoji="1" lang="ja-JP" altLang="en-US" dirty="0"/>
          </a:p>
        </p:txBody>
      </p:sp>
      <p:cxnSp>
        <p:nvCxnSpPr>
          <p:cNvPr id="8" name="直線矢印コネクタ 7"/>
          <p:cNvCxnSpPr/>
          <p:nvPr/>
        </p:nvCxnSpPr>
        <p:spPr bwMode="auto">
          <a:xfrm flipV="1">
            <a:off x="2585545" y="3584028"/>
            <a:ext cx="2175641" cy="357351"/>
          </a:xfrm>
          <a:prstGeom prst="straightConnector1">
            <a:avLst/>
          </a:prstGeom>
          <a:solidFill>
            <a:schemeClr val="accent1"/>
          </a:solidFill>
          <a:ln w="25400" cap="flat" cmpd="sng" algn="ctr">
            <a:solidFill>
              <a:srgbClr val="FF0000"/>
            </a:solidFill>
            <a:prstDash val="solid"/>
            <a:round/>
            <a:headEnd type="none" w="med" len="med"/>
            <a:tailEnd type="arrow"/>
          </a:ln>
          <a:effectLst/>
        </p:spPr>
      </p:cxnSp>
      <p:cxnSp>
        <p:nvCxnSpPr>
          <p:cNvPr id="9" name="直線矢印コネクタ 8"/>
          <p:cNvCxnSpPr/>
          <p:nvPr/>
        </p:nvCxnSpPr>
        <p:spPr bwMode="auto">
          <a:xfrm flipV="1">
            <a:off x="1613338" y="2732690"/>
            <a:ext cx="4125310" cy="26276"/>
          </a:xfrm>
          <a:prstGeom prst="straightConnector1">
            <a:avLst/>
          </a:prstGeom>
          <a:solidFill>
            <a:schemeClr val="accent1"/>
          </a:solidFill>
          <a:ln w="25400" cap="flat" cmpd="sng" algn="ctr">
            <a:solidFill>
              <a:srgbClr val="FF0000"/>
            </a:solidFill>
            <a:prstDash val="solid"/>
            <a:round/>
            <a:headEnd type="none" w="med" len="med"/>
            <a:tailEnd type="arrow"/>
          </a:ln>
          <a:effectLst/>
        </p:spPr>
      </p:cxnSp>
      <p:pic>
        <p:nvPicPr>
          <p:cNvPr id="11" name="ACH03.wav">
            <a:hlinkClick r:id="" action="ppaction://media"/>
          </p:cNvPr>
          <p:cNvPicPr>
            <a:picLocks noRot="1" noChangeAspect="1"/>
          </p:cNvPicPr>
          <p:nvPr>
            <a:audioFile r:link="rId1"/>
          </p:nvPr>
        </p:nvPicPr>
        <p:blipFill>
          <a:blip r:embed="rId5" cstate="print"/>
          <a:stretch>
            <a:fillRect/>
          </a:stretch>
        </p:blipFill>
        <p:spPr>
          <a:xfrm>
            <a:off x="4419600" y="3276600"/>
            <a:ext cx="304800" cy="304800"/>
          </a:xfrm>
          <a:prstGeom prst="rect">
            <a:avLst/>
          </a:prstGeom>
        </p:spPr>
      </p:pic>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3984"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11"/>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グループ化 18"/>
          <p:cNvGrpSpPr/>
          <p:nvPr/>
        </p:nvGrpSpPr>
        <p:grpSpPr>
          <a:xfrm>
            <a:off x="-7002" y="619034"/>
            <a:ext cx="4194942" cy="3517900"/>
            <a:chOff x="-7002" y="892294"/>
            <a:chExt cx="4194942" cy="3517900"/>
          </a:xfrm>
        </p:grpSpPr>
        <p:pic>
          <p:nvPicPr>
            <p:cNvPr id="11" name="図 10" descr="植え込み型写真.jpg"/>
            <p:cNvPicPr>
              <a:picLocks noChangeAspect="1"/>
            </p:cNvPicPr>
            <p:nvPr/>
          </p:nvPicPr>
          <p:blipFill>
            <a:blip r:embed="rId4" cstate="print"/>
            <a:stretch>
              <a:fillRect/>
            </a:stretch>
          </p:blipFill>
          <p:spPr>
            <a:xfrm>
              <a:off x="-7002" y="1216361"/>
              <a:ext cx="2641600" cy="2806700"/>
            </a:xfrm>
            <a:prstGeom prst="rect">
              <a:avLst/>
            </a:prstGeom>
          </p:spPr>
        </p:pic>
        <p:pic>
          <p:nvPicPr>
            <p:cNvPr id="15" name="図 14" descr="植え込み型.jpg"/>
            <p:cNvPicPr>
              <a:picLocks noChangeAspect="1"/>
            </p:cNvPicPr>
            <p:nvPr/>
          </p:nvPicPr>
          <p:blipFill>
            <a:blip r:embed="rId5" cstate="print"/>
            <a:stretch>
              <a:fillRect/>
            </a:stretch>
          </p:blipFill>
          <p:spPr>
            <a:xfrm>
              <a:off x="2181340" y="892294"/>
              <a:ext cx="2006600" cy="3517900"/>
            </a:xfrm>
            <a:prstGeom prst="rect">
              <a:avLst/>
            </a:prstGeom>
          </p:spPr>
        </p:pic>
      </p:grpSp>
      <p:grpSp>
        <p:nvGrpSpPr>
          <p:cNvPr id="18" name="グループ化 17"/>
          <p:cNvGrpSpPr/>
          <p:nvPr/>
        </p:nvGrpSpPr>
        <p:grpSpPr>
          <a:xfrm>
            <a:off x="4390257" y="483484"/>
            <a:ext cx="4753743" cy="3647965"/>
            <a:chOff x="4390257" y="756744"/>
            <a:chExt cx="4753743" cy="3647965"/>
          </a:xfrm>
        </p:grpSpPr>
        <p:pic>
          <p:nvPicPr>
            <p:cNvPr id="17" name="図 16" descr="巻き付け型取付.jpg"/>
            <p:cNvPicPr>
              <a:picLocks noChangeAspect="1"/>
            </p:cNvPicPr>
            <p:nvPr/>
          </p:nvPicPr>
          <p:blipFill>
            <a:blip r:embed="rId6" cstate="print"/>
            <a:stretch>
              <a:fillRect/>
            </a:stretch>
          </p:blipFill>
          <p:spPr>
            <a:xfrm>
              <a:off x="6900994" y="756744"/>
              <a:ext cx="2243006" cy="3647965"/>
            </a:xfrm>
            <a:prstGeom prst="rect">
              <a:avLst/>
            </a:prstGeom>
          </p:spPr>
        </p:pic>
        <p:pic>
          <p:nvPicPr>
            <p:cNvPr id="16" name="図 15" descr="巻き付け型写真.jpg"/>
            <p:cNvPicPr>
              <a:picLocks noChangeAspect="1"/>
            </p:cNvPicPr>
            <p:nvPr/>
          </p:nvPicPr>
          <p:blipFill>
            <a:blip r:embed="rId7" cstate="print"/>
            <a:stretch>
              <a:fillRect/>
            </a:stretch>
          </p:blipFill>
          <p:spPr>
            <a:xfrm>
              <a:off x="4390257" y="1355834"/>
              <a:ext cx="2732445" cy="2451539"/>
            </a:xfrm>
            <a:prstGeom prst="rect">
              <a:avLst/>
            </a:prstGeom>
          </p:spPr>
        </p:pic>
      </p:grpSp>
      <p:sp>
        <p:nvSpPr>
          <p:cNvPr id="20" name="テキスト ボックス 19"/>
          <p:cNvSpPr txBox="1"/>
          <p:nvPr/>
        </p:nvSpPr>
        <p:spPr>
          <a:xfrm>
            <a:off x="420413" y="872359"/>
            <a:ext cx="1475084" cy="400110"/>
          </a:xfrm>
          <a:prstGeom prst="rect">
            <a:avLst/>
          </a:prstGeom>
          <a:noFill/>
        </p:spPr>
        <p:txBody>
          <a:bodyPr wrap="none" rtlCol="0">
            <a:spAutoFit/>
          </a:bodyPr>
          <a:lstStyle/>
          <a:p>
            <a:r>
              <a:rPr kumimoji="1" lang="ja-JP" altLang="en-US" dirty="0" smtClean="0">
                <a:solidFill>
                  <a:srgbClr val="FF0000"/>
                </a:solidFill>
              </a:rPr>
              <a:t>埋め込み型</a:t>
            </a:r>
            <a:endParaRPr kumimoji="1" lang="ja-JP" altLang="en-US" dirty="0">
              <a:solidFill>
                <a:srgbClr val="FF0000"/>
              </a:solidFill>
            </a:endParaRPr>
          </a:p>
        </p:txBody>
      </p:sp>
      <p:sp>
        <p:nvSpPr>
          <p:cNvPr id="21" name="テキスト ボックス 20"/>
          <p:cNvSpPr txBox="1"/>
          <p:nvPr/>
        </p:nvSpPr>
        <p:spPr>
          <a:xfrm>
            <a:off x="5018689" y="940675"/>
            <a:ext cx="1475084" cy="400110"/>
          </a:xfrm>
          <a:prstGeom prst="rect">
            <a:avLst/>
          </a:prstGeom>
          <a:noFill/>
        </p:spPr>
        <p:txBody>
          <a:bodyPr wrap="none" rtlCol="0">
            <a:spAutoFit/>
          </a:bodyPr>
          <a:lstStyle/>
          <a:p>
            <a:r>
              <a:rPr kumimoji="1" lang="ja-JP" altLang="en-US" dirty="0" smtClean="0">
                <a:solidFill>
                  <a:srgbClr val="FF0000"/>
                </a:solidFill>
              </a:rPr>
              <a:t>巻き付け型</a:t>
            </a:r>
            <a:endParaRPr kumimoji="1" lang="ja-JP" altLang="en-US" dirty="0">
              <a:solidFill>
                <a:srgbClr val="FF0000"/>
              </a:solidFill>
            </a:endParaRPr>
          </a:p>
        </p:txBody>
      </p:sp>
      <p:sp>
        <p:nvSpPr>
          <p:cNvPr id="18434" name="Rectangle 2"/>
          <p:cNvSpPr>
            <a:spLocks noGrp="1" noChangeArrowheads="1"/>
          </p:cNvSpPr>
          <p:nvPr>
            <p:ph type="title"/>
          </p:nvPr>
        </p:nvSpPr>
        <p:spPr>
          <a:xfrm>
            <a:off x="528145" y="208894"/>
            <a:ext cx="8153400" cy="685800"/>
          </a:xfrm>
        </p:spPr>
        <p:txBody>
          <a:bodyPr/>
          <a:lstStyle/>
          <a:p>
            <a:r>
              <a:rPr lang="ja-JP" altLang="en-US" sz="3200" dirty="0" smtClean="0">
                <a:ea typeface="ＭＳ Ｐゴシック" charset="-128"/>
              </a:rPr>
              <a:t>フィンチューブの種類と構造</a:t>
            </a:r>
            <a:endParaRPr lang="en-US" altLang="ja-JP" sz="3200" dirty="0" smtClean="0">
              <a:ea typeface="ＭＳ Ｐゴシック" charset="-128"/>
            </a:endParaRPr>
          </a:p>
        </p:txBody>
      </p:sp>
      <p:grpSp>
        <p:nvGrpSpPr>
          <p:cNvPr id="24" name="グループ化 23"/>
          <p:cNvGrpSpPr/>
          <p:nvPr/>
        </p:nvGrpSpPr>
        <p:grpSpPr>
          <a:xfrm>
            <a:off x="0" y="3454927"/>
            <a:ext cx="4351282" cy="3124768"/>
            <a:chOff x="0" y="3454927"/>
            <a:chExt cx="4351282" cy="3124768"/>
          </a:xfrm>
        </p:grpSpPr>
        <p:pic>
          <p:nvPicPr>
            <p:cNvPr id="22" name="図 21" descr="展造（二重式）写真.jpg"/>
            <p:cNvPicPr>
              <a:picLocks noChangeAspect="1"/>
            </p:cNvPicPr>
            <p:nvPr/>
          </p:nvPicPr>
          <p:blipFill>
            <a:blip r:embed="rId8" cstate="print"/>
            <a:stretch>
              <a:fillRect/>
            </a:stretch>
          </p:blipFill>
          <p:spPr>
            <a:xfrm>
              <a:off x="0" y="4183117"/>
              <a:ext cx="2616266" cy="1914854"/>
            </a:xfrm>
            <a:prstGeom prst="rect">
              <a:avLst/>
            </a:prstGeom>
          </p:spPr>
        </p:pic>
        <p:pic>
          <p:nvPicPr>
            <p:cNvPr id="23" name="図 22" descr="展造（二重式）取付.jpg"/>
            <p:cNvPicPr>
              <a:picLocks noChangeAspect="1"/>
            </p:cNvPicPr>
            <p:nvPr/>
          </p:nvPicPr>
          <p:blipFill>
            <a:blip r:embed="rId9" cstate="print"/>
            <a:stretch>
              <a:fillRect/>
            </a:stretch>
          </p:blipFill>
          <p:spPr>
            <a:xfrm>
              <a:off x="2480221" y="3454927"/>
              <a:ext cx="1871061" cy="3124768"/>
            </a:xfrm>
            <a:prstGeom prst="rect">
              <a:avLst/>
            </a:prstGeom>
          </p:spPr>
        </p:pic>
      </p:grpSp>
      <p:sp>
        <p:nvSpPr>
          <p:cNvPr id="25" name="テキスト ボックス 24"/>
          <p:cNvSpPr txBox="1"/>
          <p:nvPr/>
        </p:nvSpPr>
        <p:spPr>
          <a:xfrm>
            <a:off x="520262" y="3936124"/>
            <a:ext cx="2133918" cy="400110"/>
          </a:xfrm>
          <a:prstGeom prst="rect">
            <a:avLst/>
          </a:prstGeom>
          <a:noFill/>
        </p:spPr>
        <p:txBody>
          <a:bodyPr wrap="none" rtlCol="0">
            <a:spAutoFit/>
          </a:bodyPr>
          <a:lstStyle/>
          <a:p>
            <a:r>
              <a:rPr kumimoji="1" lang="ja-JP" altLang="en-US" dirty="0" smtClean="0">
                <a:solidFill>
                  <a:srgbClr val="FF0000"/>
                </a:solidFill>
              </a:rPr>
              <a:t>展造（</a:t>
            </a:r>
            <a:r>
              <a:rPr kumimoji="1" lang="en-US" altLang="ja-JP" dirty="0" smtClean="0">
                <a:solidFill>
                  <a:srgbClr val="FF0000"/>
                </a:solidFill>
              </a:rPr>
              <a:t>2</a:t>
            </a:r>
            <a:r>
              <a:rPr kumimoji="1" lang="ja-JP" altLang="en-US" dirty="0" smtClean="0">
                <a:solidFill>
                  <a:srgbClr val="FF0000"/>
                </a:solidFill>
              </a:rPr>
              <a:t>重式）型</a:t>
            </a:r>
            <a:endParaRPr kumimoji="1" lang="ja-JP" altLang="en-US" dirty="0">
              <a:solidFill>
                <a:srgbClr val="FF0000"/>
              </a:solidFill>
            </a:endParaRPr>
          </a:p>
        </p:txBody>
      </p:sp>
      <p:grpSp>
        <p:nvGrpSpPr>
          <p:cNvPr id="27" name="グループ化 26"/>
          <p:cNvGrpSpPr/>
          <p:nvPr/>
        </p:nvGrpSpPr>
        <p:grpSpPr>
          <a:xfrm>
            <a:off x="4655427" y="4382815"/>
            <a:ext cx="3863530" cy="1753420"/>
            <a:chOff x="4655427" y="4382815"/>
            <a:chExt cx="3863530" cy="1753420"/>
          </a:xfrm>
        </p:grpSpPr>
        <p:pic>
          <p:nvPicPr>
            <p:cNvPr id="96257" name="Picture 1"/>
            <p:cNvPicPr>
              <a:picLocks noChangeAspect="1" noChangeArrowheads="1"/>
            </p:cNvPicPr>
            <p:nvPr/>
          </p:nvPicPr>
          <p:blipFill>
            <a:blip r:embed="rId10" cstate="print"/>
            <a:srcRect/>
            <a:stretch>
              <a:fillRect/>
            </a:stretch>
          </p:blipFill>
          <p:spPr bwMode="auto">
            <a:xfrm>
              <a:off x="6798551" y="4492025"/>
              <a:ext cx="1720406" cy="1425300"/>
            </a:xfrm>
            <a:prstGeom prst="rect">
              <a:avLst/>
            </a:prstGeom>
            <a:noFill/>
            <a:ln w="9525">
              <a:noFill/>
              <a:miter lim="800000"/>
              <a:headEnd/>
              <a:tailEnd/>
            </a:ln>
          </p:spPr>
        </p:pic>
        <p:pic>
          <p:nvPicPr>
            <p:cNvPr id="26" name="図 25" descr="プレートフィン型写真.jpg"/>
            <p:cNvPicPr>
              <a:picLocks noChangeAspect="1"/>
            </p:cNvPicPr>
            <p:nvPr/>
          </p:nvPicPr>
          <p:blipFill>
            <a:blip r:embed="rId11" cstate="print"/>
            <a:stretch>
              <a:fillRect/>
            </a:stretch>
          </p:blipFill>
          <p:spPr>
            <a:xfrm>
              <a:off x="4655427" y="4382815"/>
              <a:ext cx="2199556" cy="1753420"/>
            </a:xfrm>
            <a:prstGeom prst="rect">
              <a:avLst/>
            </a:prstGeom>
          </p:spPr>
        </p:pic>
      </p:grpSp>
      <p:sp>
        <p:nvSpPr>
          <p:cNvPr id="28" name="テキスト ボックス 27"/>
          <p:cNvSpPr txBox="1"/>
          <p:nvPr/>
        </p:nvSpPr>
        <p:spPr>
          <a:xfrm>
            <a:off x="5244662" y="3962399"/>
            <a:ext cx="2249334" cy="400110"/>
          </a:xfrm>
          <a:prstGeom prst="rect">
            <a:avLst/>
          </a:prstGeom>
          <a:noFill/>
        </p:spPr>
        <p:txBody>
          <a:bodyPr wrap="none" rtlCol="0">
            <a:spAutoFit/>
          </a:bodyPr>
          <a:lstStyle/>
          <a:p>
            <a:r>
              <a:rPr kumimoji="1" lang="ja-JP" altLang="en-US" dirty="0" smtClean="0">
                <a:solidFill>
                  <a:srgbClr val="FF0000"/>
                </a:solidFill>
              </a:rPr>
              <a:t>プレートフィン型</a:t>
            </a:r>
            <a:endParaRPr kumimoji="1" lang="ja-JP" altLang="en-US" dirty="0">
              <a:solidFill>
                <a:srgbClr val="FF0000"/>
              </a:solidFill>
            </a:endParaRPr>
          </a:p>
        </p:txBody>
      </p:sp>
      <p:pic>
        <p:nvPicPr>
          <p:cNvPr id="30" name="ACH04.wav">
            <a:hlinkClick r:id="" action="ppaction://media"/>
          </p:cNvPr>
          <p:cNvPicPr>
            <a:picLocks noRot="1" noChangeAspect="1"/>
          </p:cNvPicPr>
          <p:nvPr>
            <a:audioFile r:link="rId1"/>
          </p:nvPr>
        </p:nvPicPr>
        <p:blipFill>
          <a:blip r:embed="rId12" cstate="print"/>
          <a:stretch>
            <a:fillRect/>
          </a:stretch>
        </p:blipFill>
        <p:spPr>
          <a:xfrm>
            <a:off x="4419600" y="3276600"/>
            <a:ext cx="304800" cy="304800"/>
          </a:xfrm>
          <a:prstGeom prst="rect">
            <a:avLst/>
          </a:prstGeom>
        </p:spPr>
      </p:pic>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1872" fill="hold"/>
                                        <p:tgtEl>
                                          <p:spTgt spid="3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30"/>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ja-JP" altLang="en-US" sz="3200" dirty="0" smtClean="0">
                <a:ea typeface="ＭＳ Ｐゴシック" charset="-128"/>
              </a:rPr>
              <a:t>ファンと風量制御</a:t>
            </a:r>
            <a:endParaRPr lang="en-US" altLang="ja-JP" sz="3200" dirty="0" smtClean="0">
              <a:ea typeface="ＭＳ Ｐゴシック" charset="-128"/>
            </a:endParaRPr>
          </a:p>
        </p:txBody>
      </p:sp>
      <p:pic>
        <p:nvPicPr>
          <p:cNvPr id="5" name="図 4" descr="風量制御.jpg"/>
          <p:cNvPicPr>
            <a:picLocks noChangeAspect="1"/>
          </p:cNvPicPr>
          <p:nvPr/>
        </p:nvPicPr>
        <p:blipFill>
          <a:blip r:embed="rId4" cstate="print"/>
          <a:stretch>
            <a:fillRect/>
          </a:stretch>
        </p:blipFill>
        <p:spPr>
          <a:xfrm>
            <a:off x="0" y="1059302"/>
            <a:ext cx="9144000" cy="4739396"/>
          </a:xfrm>
          <a:prstGeom prst="rect">
            <a:avLst/>
          </a:prstGeom>
        </p:spPr>
      </p:pic>
      <p:sp>
        <p:nvSpPr>
          <p:cNvPr id="4" name="正方形/長方形 3"/>
          <p:cNvSpPr/>
          <p:nvPr/>
        </p:nvSpPr>
        <p:spPr bwMode="auto">
          <a:xfrm>
            <a:off x="1460938" y="4866290"/>
            <a:ext cx="641131" cy="1366344"/>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2000" b="1" i="0" u="none" strike="noStrike" cap="none" normalizeH="0" baseline="0" dirty="0" smtClean="0">
              <a:ln>
                <a:noFill/>
              </a:ln>
              <a:solidFill>
                <a:schemeClr val="tx2"/>
              </a:solidFill>
              <a:effectLst/>
              <a:latin typeface="Futurist" charset="0"/>
            </a:endParaRPr>
          </a:p>
        </p:txBody>
      </p:sp>
      <p:sp>
        <p:nvSpPr>
          <p:cNvPr id="6" name="テキスト ボックス 5"/>
          <p:cNvSpPr txBox="1"/>
          <p:nvPr/>
        </p:nvSpPr>
        <p:spPr>
          <a:xfrm>
            <a:off x="5108028" y="1608083"/>
            <a:ext cx="2956259" cy="1015663"/>
          </a:xfrm>
          <a:prstGeom prst="rect">
            <a:avLst/>
          </a:prstGeom>
          <a:noFill/>
        </p:spPr>
        <p:txBody>
          <a:bodyPr wrap="none" rtlCol="0">
            <a:spAutoFit/>
          </a:bodyPr>
          <a:lstStyle/>
          <a:p>
            <a:r>
              <a:rPr kumimoji="1" lang="ja-JP" altLang="en-US" dirty="0" smtClean="0"/>
              <a:t>その他の風量制御</a:t>
            </a:r>
            <a:endParaRPr kumimoji="1" lang="en-US" altLang="ja-JP" dirty="0" smtClean="0"/>
          </a:p>
          <a:p>
            <a:pPr>
              <a:buFont typeface="Wingdings" pitchFamily="2" charset="2"/>
              <a:buChar char="n"/>
            </a:pPr>
            <a:r>
              <a:rPr kumimoji="1" lang="ja-JP" altLang="en-US" dirty="0" smtClean="0"/>
              <a:t>ブレードによる制御</a:t>
            </a:r>
            <a:endParaRPr kumimoji="1" lang="en-US" altLang="ja-JP" dirty="0" smtClean="0"/>
          </a:p>
          <a:p>
            <a:pPr>
              <a:buFont typeface="Wingdings" pitchFamily="2" charset="2"/>
              <a:buChar char="n"/>
            </a:pPr>
            <a:r>
              <a:rPr kumimoji="1" lang="ja-JP" altLang="en-US" dirty="0" smtClean="0"/>
              <a:t>シャッターによる制御</a:t>
            </a:r>
            <a:endParaRPr kumimoji="1" lang="ja-JP" altLang="en-US" dirty="0"/>
          </a:p>
        </p:txBody>
      </p:sp>
      <p:pic>
        <p:nvPicPr>
          <p:cNvPr id="8" name="ACH05.wav">
            <a:hlinkClick r:id="" action="ppaction://media"/>
          </p:cNvPr>
          <p:cNvPicPr>
            <a:picLocks noRot="1" noChangeAspect="1"/>
          </p:cNvPicPr>
          <p:nvPr>
            <a:audioFile r:link="rId1"/>
          </p:nvPr>
        </p:nvPicPr>
        <p:blipFill>
          <a:blip r:embed="rId5" cstate="print"/>
          <a:stretch>
            <a:fillRect/>
          </a:stretch>
        </p:blipFill>
        <p:spPr>
          <a:xfrm>
            <a:off x="4419600" y="3276600"/>
            <a:ext cx="304800" cy="304800"/>
          </a:xfrm>
          <a:prstGeom prst="rect">
            <a:avLst/>
          </a:prstGeom>
        </p:spPr>
      </p:pic>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4716"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8"/>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ja-JP" altLang="en-US" sz="3200" dirty="0" smtClean="0">
                <a:ea typeface="ＭＳ Ｐゴシック" charset="-128"/>
              </a:rPr>
              <a:t>ファンの法則</a:t>
            </a:r>
            <a:endParaRPr lang="en-US" altLang="ja-JP" sz="3200" dirty="0" smtClean="0">
              <a:ea typeface="ＭＳ Ｐゴシック" charset="-128"/>
            </a:endParaRPr>
          </a:p>
        </p:txBody>
      </p:sp>
      <p:sp>
        <p:nvSpPr>
          <p:cNvPr id="18435" name="Rectangle 3"/>
          <p:cNvSpPr>
            <a:spLocks noGrp="1" noChangeArrowheads="1"/>
          </p:cNvSpPr>
          <p:nvPr>
            <p:ph type="body" idx="1"/>
          </p:nvPr>
        </p:nvSpPr>
        <p:spPr>
          <a:xfrm>
            <a:off x="737456" y="1583933"/>
            <a:ext cx="7512692" cy="2433263"/>
          </a:xfrm>
        </p:spPr>
        <p:txBody>
          <a:bodyPr/>
          <a:lstStyle/>
          <a:p>
            <a:pPr algn="ctr">
              <a:buNone/>
            </a:pPr>
            <a:r>
              <a:rPr lang="ja-JP" altLang="ja-JP" dirty="0" smtClean="0"/>
              <a:t>容積流量　</a:t>
            </a:r>
            <a:r>
              <a:rPr lang="en-US" altLang="ja-JP" dirty="0" smtClean="0"/>
              <a:t> </a:t>
            </a:r>
            <a:r>
              <a:rPr lang="ja-JP" altLang="ja-JP" dirty="0" smtClean="0"/>
              <a:t>　は速度に</a:t>
            </a:r>
            <a:r>
              <a:rPr lang="en-GB" altLang="ja-JP" dirty="0" smtClean="0"/>
              <a:t>	 </a:t>
            </a:r>
            <a:r>
              <a:rPr lang="ja-JP" altLang="ja-JP" dirty="0" smtClean="0"/>
              <a:t>　正比例</a:t>
            </a:r>
            <a:endParaRPr lang="en-US" altLang="ja-JP" dirty="0" smtClean="0"/>
          </a:p>
          <a:p>
            <a:pPr algn="ctr">
              <a:buNone/>
            </a:pPr>
            <a:endParaRPr lang="ja-JP" altLang="ja-JP" dirty="0" smtClean="0"/>
          </a:p>
          <a:p>
            <a:pPr algn="ctr">
              <a:buNone/>
            </a:pPr>
            <a:r>
              <a:rPr lang="ja-JP" altLang="ja-JP" dirty="0" smtClean="0"/>
              <a:t>圧力上昇　　は速度の２乗に　　　正比例</a:t>
            </a:r>
            <a:endParaRPr lang="en-US" altLang="ja-JP" dirty="0" smtClean="0"/>
          </a:p>
          <a:p>
            <a:pPr algn="ctr">
              <a:buNone/>
            </a:pPr>
            <a:endParaRPr lang="ja-JP" altLang="ja-JP" dirty="0" smtClean="0"/>
          </a:p>
          <a:p>
            <a:pPr algn="ctr">
              <a:buNone/>
            </a:pPr>
            <a:r>
              <a:rPr lang="ja-JP" altLang="ja-JP" dirty="0" smtClean="0"/>
              <a:t>所要動力　　は速度の３乗に　　　正比例</a:t>
            </a:r>
          </a:p>
          <a:p>
            <a:pPr algn="ctr">
              <a:buNone/>
            </a:pPr>
            <a:r>
              <a:rPr lang="en-GB" altLang="ja-JP" dirty="0" smtClean="0"/>
              <a:t> </a:t>
            </a:r>
            <a:endParaRPr lang="ja-JP" altLang="ja-JP" dirty="0" smtClean="0"/>
          </a:p>
          <a:p>
            <a:endParaRPr lang="en-US" sz="2400" b="1" dirty="0" smtClean="0"/>
          </a:p>
        </p:txBody>
      </p:sp>
      <p:sp>
        <p:nvSpPr>
          <p:cNvPr id="5" name="テキスト ボックス 4"/>
          <p:cNvSpPr txBox="1"/>
          <p:nvPr/>
        </p:nvSpPr>
        <p:spPr>
          <a:xfrm>
            <a:off x="1756408" y="4782679"/>
            <a:ext cx="6037230" cy="584775"/>
          </a:xfrm>
          <a:prstGeom prst="rect">
            <a:avLst/>
          </a:prstGeom>
          <a:noFill/>
        </p:spPr>
        <p:txBody>
          <a:bodyPr wrap="none" rtlCol="0">
            <a:spAutoFit/>
          </a:bodyPr>
          <a:lstStyle/>
          <a:p>
            <a:r>
              <a:rPr lang="ja-JP" altLang="ja-JP" sz="3200" dirty="0" smtClean="0"/>
              <a:t>騒音　　</a:t>
            </a:r>
            <a:r>
              <a:rPr lang="ja-JP" altLang="en-US" sz="3200" dirty="0" smtClean="0"/>
              <a:t>は</a:t>
            </a:r>
            <a:r>
              <a:rPr lang="ja-JP" altLang="ja-JP" sz="3200" dirty="0" smtClean="0"/>
              <a:t>速度の６乗に</a:t>
            </a:r>
            <a:r>
              <a:rPr lang="en-US" altLang="ja-JP" sz="3200" dirty="0" smtClean="0"/>
              <a:t>	</a:t>
            </a:r>
            <a:r>
              <a:rPr lang="ja-JP" altLang="ja-JP" sz="3200" dirty="0" smtClean="0"/>
              <a:t>正比例</a:t>
            </a:r>
            <a:endParaRPr kumimoji="1" lang="ja-JP" altLang="en-US" sz="3200" dirty="0"/>
          </a:p>
        </p:txBody>
      </p:sp>
      <p:pic>
        <p:nvPicPr>
          <p:cNvPr id="7" name="ACH06.wav">
            <a:hlinkClick r:id="" action="ppaction://media"/>
          </p:cNvPr>
          <p:cNvPicPr>
            <a:picLocks noRot="1" noChangeAspect="1"/>
          </p:cNvPicPr>
          <p:nvPr>
            <a:audioFile r:link="rId1"/>
          </p:nvPr>
        </p:nvPicPr>
        <p:blipFill>
          <a:blip r:embed="rId4" cstate="print"/>
          <a:stretch>
            <a:fillRect/>
          </a:stretch>
        </p:blipFill>
        <p:spPr>
          <a:xfrm>
            <a:off x="4419600" y="3276600"/>
            <a:ext cx="304800" cy="304800"/>
          </a:xfrm>
          <a:prstGeom prst="rect">
            <a:avLst/>
          </a:prstGeom>
        </p:spPr>
      </p:pic>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4265"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ja-JP" altLang="en-US" sz="3200" dirty="0" smtClean="0">
                <a:ea typeface="ＭＳ Ｐゴシック" charset="-128"/>
              </a:rPr>
              <a:t>性能改善の戦略</a:t>
            </a:r>
            <a:endParaRPr lang="en-US" altLang="ja-JP" sz="3200" dirty="0" smtClean="0">
              <a:ea typeface="ＭＳ Ｐゴシック" charset="-128"/>
            </a:endParaRPr>
          </a:p>
        </p:txBody>
      </p:sp>
      <p:sp>
        <p:nvSpPr>
          <p:cNvPr id="19459" name="Rectangle 3"/>
          <p:cNvSpPr>
            <a:spLocks noGrp="1" noChangeArrowheads="1"/>
          </p:cNvSpPr>
          <p:nvPr>
            <p:ph type="body" idx="1"/>
          </p:nvPr>
        </p:nvSpPr>
        <p:spPr>
          <a:xfrm>
            <a:off x="0" y="2565400"/>
            <a:ext cx="4833257" cy="3390900"/>
          </a:xfrm>
        </p:spPr>
        <p:txBody>
          <a:bodyPr/>
          <a:lstStyle/>
          <a:p>
            <a:pPr marL="88900" indent="-88900"/>
            <a:endParaRPr lang="en-GB" altLang="ja-JP" sz="2000" b="1" dirty="0" smtClean="0">
              <a:ea typeface="ＭＳ Ｐゴシック" charset="-128"/>
            </a:endParaRPr>
          </a:p>
          <a:p>
            <a:pPr marL="1371600" lvl="2" indent="-457200">
              <a:buClrTx/>
              <a:buFont typeface="+mj-ea"/>
              <a:buAutoNum type="circleNumDbPlain"/>
            </a:pPr>
            <a:r>
              <a:rPr lang="ja-JP" altLang="en-US" sz="2000" b="1" dirty="0" smtClean="0">
                <a:solidFill>
                  <a:schemeClr val="accent2">
                    <a:lumMod val="75000"/>
                  </a:schemeClr>
                </a:solidFill>
                <a:ea typeface="ＭＳ Ｐゴシック" charset="-128"/>
              </a:rPr>
              <a:t>何を得たいのかを明確に</a:t>
            </a:r>
            <a:endParaRPr lang="en-US" altLang="ja-JP" sz="2000" b="1" dirty="0" smtClean="0">
              <a:solidFill>
                <a:schemeClr val="accent2">
                  <a:lumMod val="75000"/>
                </a:schemeClr>
              </a:solidFill>
              <a:ea typeface="ＭＳ Ｐゴシック" charset="-128"/>
            </a:endParaRPr>
          </a:p>
          <a:p>
            <a:pPr marL="1371600" lvl="2" indent="-457200">
              <a:buClrTx/>
              <a:buFont typeface="+mj-ea"/>
              <a:buAutoNum type="circleNumDbPlain"/>
            </a:pPr>
            <a:r>
              <a:rPr lang="ja-JP" altLang="en-US" sz="2000" b="1" dirty="0" smtClean="0">
                <a:solidFill>
                  <a:schemeClr val="accent2">
                    <a:lumMod val="75000"/>
                  </a:schemeClr>
                </a:solidFill>
                <a:ea typeface="ＭＳ Ｐゴシック" charset="-128"/>
              </a:rPr>
              <a:t>洗浄の必要性を検査</a:t>
            </a:r>
            <a:endParaRPr lang="en-US" altLang="ja-JP" sz="2000" b="1" dirty="0" smtClean="0">
              <a:solidFill>
                <a:schemeClr val="accent2">
                  <a:lumMod val="75000"/>
                </a:schemeClr>
              </a:solidFill>
              <a:ea typeface="ＭＳ Ｐゴシック" charset="-128"/>
            </a:endParaRPr>
          </a:p>
          <a:p>
            <a:pPr marL="1371600" lvl="2" indent="-457200">
              <a:buClrTx/>
              <a:buFont typeface="+mj-ea"/>
              <a:buAutoNum type="circleNumDbPlain"/>
            </a:pPr>
            <a:r>
              <a:rPr lang="ja-JP" altLang="en-US" sz="2000" b="1" dirty="0" smtClean="0">
                <a:solidFill>
                  <a:schemeClr val="accent2">
                    <a:lumMod val="75000"/>
                  </a:schemeClr>
                </a:solidFill>
                <a:ea typeface="ＭＳ Ｐゴシック" charset="-128"/>
              </a:rPr>
              <a:t>ファン効率の改善</a:t>
            </a:r>
            <a:endParaRPr lang="en-US" altLang="ja-JP" sz="2000" b="1" dirty="0" smtClean="0">
              <a:solidFill>
                <a:schemeClr val="accent2">
                  <a:lumMod val="75000"/>
                </a:schemeClr>
              </a:solidFill>
              <a:ea typeface="ＭＳ Ｐゴシック" charset="-128"/>
            </a:endParaRPr>
          </a:p>
          <a:p>
            <a:pPr marL="1371600" lvl="2" indent="-457200">
              <a:buClrTx/>
              <a:buFont typeface="+mj-ea"/>
              <a:buAutoNum type="circleNumDbPlain"/>
            </a:pPr>
            <a:r>
              <a:rPr lang="ja-JP" altLang="en-US" sz="2000" b="1" dirty="0" smtClean="0">
                <a:solidFill>
                  <a:schemeClr val="accent2">
                    <a:lumMod val="75000"/>
                  </a:schemeClr>
                </a:solidFill>
                <a:ea typeface="ＭＳ Ｐゴシック" charset="-128"/>
              </a:rPr>
              <a:t>空冷式熱交換器の負荷低減</a:t>
            </a:r>
            <a:endParaRPr lang="en-US" altLang="ja-JP" sz="2000" b="1" dirty="0" smtClean="0">
              <a:solidFill>
                <a:schemeClr val="accent2">
                  <a:lumMod val="75000"/>
                </a:schemeClr>
              </a:solidFill>
              <a:ea typeface="ＭＳ Ｐゴシック" charset="-128"/>
            </a:endParaRPr>
          </a:p>
          <a:p>
            <a:pPr marL="1371600" lvl="2" indent="-457200">
              <a:buClrTx/>
              <a:buFont typeface="+mj-ea"/>
              <a:buAutoNum type="circleNumDbPlain"/>
            </a:pPr>
            <a:r>
              <a:rPr lang="ja-JP" altLang="en-US" sz="2000" b="1" dirty="0" smtClean="0">
                <a:solidFill>
                  <a:schemeClr val="accent2">
                    <a:lumMod val="75000"/>
                  </a:schemeClr>
                </a:solidFill>
                <a:ea typeface="ＭＳ Ｐゴシック" charset="-128"/>
              </a:rPr>
              <a:t>管束の交換</a:t>
            </a:r>
            <a:endParaRPr lang="en-US" altLang="ja-JP" sz="2000" b="1" dirty="0" smtClean="0">
              <a:solidFill>
                <a:schemeClr val="accent2">
                  <a:lumMod val="75000"/>
                </a:schemeClr>
              </a:solidFill>
              <a:ea typeface="ＭＳ Ｐゴシック" charset="-128"/>
            </a:endParaRPr>
          </a:p>
          <a:p>
            <a:pPr marL="1371600" lvl="2" indent="-457200">
              <a:buClrTx/>
              <a:buFont typeface="+mj-ea"/>
              <a:buAutoNum type="circleNumDbPlain"/>
            </a:pPr>
            <a:r>
              <a:rPr lang="ja-JP" altLang="en-US" sz="2000" b="1" dirty="0" smtClean="0">
                <a:solidFill>
                  <a:schemeClr val="accent2">
                    <a:lumMod val="75000"/>
                  </a:schemeClr>
                </a:solidFill>
                <a:ea typeface="ＭＳ Ｐゴシック" charset="-128"/>
              </a:rPr>
              <a:t>伝熱面積の追加</a:t>
            </a:r>
            <a:endParaRPr lang="en-GB" altLang="ja-JP" sz="2000" b="1" dirty="0" smtClean="0">
              <a:solidFill>
                <a:schemeClr val="accent2">
                  <a:lumMod val="75000"/>
                </a:schemeClr>
              </a:solidFill>
              <a:ea typeface="ＭＳ Ｐゴシック" charset="-128"/>
            </a:endParaRPr>
          </a:p>
          <a:p>
            <a:pPr marL="268288" lvl="1" indent="354013">
              <a:buClr>
                <a:schemeClr val="tx1"/>
              </a:buClr>
              <a:buFontTx/>
              <a:buChar char="•"/>
            </a:pPr>
            <a:endParaRPr lang="en-US" sz="2400" dirty="0" smtClean="0"/>
          </a:p>
        </p:txBody>
      </p:sp>
      <p:sp>
        <p:nvSpPr>
          <p:cNvPr id="19460" name="Text Box 5"/>
          <p:cNvSpPr txBox="1">
            <a:spLocks noChangeArrowheads="1"/>
          </p:cNvSpPr>
          <p:nvPr/>
        </p:nvSpPr>
        <p:spPr bwMode="auto">
          <a:xfrm>
            <a:off x="5549900" y="5207000"/>
            <a:ext cx="3314700" cy="304800"/>
          </a:xfrm>
          <a:prstGeom prst="rect">
            <a:avLst/>
          </a:prstGeom>
          <a:noFill/>
          <a:ln w="9525">
            <a:noFill/>
            <a:miter lim="800000"/>
            <a:headEnd/>
            <a:tailEnd/>
          </a:ln>
        </p:spPr>
        <p:txBody>
          <a:bodyPr>
            <a:spAutoFit/>
          </a:bodyPr>
          <a:lstStyle/>
          <a:p>
            <a:pPr algn="r">
              <a:spcBef>
                <a:spcPct val="50000"/>
              </a:spcBef>
            </a:pPr>
            <a:endParaRPr lang="en-US" sz="1400" b="0" dirty="0"/>
          </a:p>
        </p:txBody>
      </p:sp>
      <p:sp>
        <p:nvSpPr>
          <p:cNvPr id="19461" name="Text Box 7"/>
          <p:cNvSpPr txBox="1">
            <a:spLocks noChangeArrowheads="1"/>
          </p:cNvSpPr>
          <p:nvPr/>
        </p:nvSpPr>
        <p:spPr bwMode="auto">
          <a:xfrm>
            <a:off x="5651500" y="5791200"/>
            <a:ext cx="3060700" cy="304800"/>
          </a:xfrm>
          <a:prstGeom prst="rect">
            <a:avLst/>
          </a:prstGeom>
          <a:noFill/>
          <a:ln w="9525">
            <a:noFill/>
            <a:miter lim="800000"/>
            <a:headEnd/>
            <a:tailEnd/>
          </a:ln>
        </p:spPr>
        <p:txBody>
          <a:bodyPr>
            <a:spAutoFit/>
          </a:bodyPr>
          <a:lstStyle/>
          <a:p>
            <a:pPr algn="r">
              <a:spcBef>
                <a:spcPct val="50000"/>
              </a:spcBef>
            </a:pPr>
            <a:endParaRPr lang="en-US" sz="1400" b="0" dirty="0"/>
          </a:p>
        </p:txBody>
      </p:sp>
      <p:pic>
        <p:nvPicPr>
          <p:cNvPr id="19462" name="Picture 8" descr="PRO-2"/>
          <p:cNvPicPr>
            <a:picLocks noChangeAspect="1" noChangeArrowheads="1"/>
          </p:cNvPicPr>
          <p:nvPr/>
        </p:nvPicPr>
        <p:blipFill>
          <a:blip r:embed="rId4" cstate="print"/>
          <a:srcRect/>
          <a:stretch>
            <a:fillRect/>
          </a:stretch>
        </p:blipFill>
        <p:spPr bwMode="auto">
          <a:xfrm>
            <a:off x="5116286" y="1404257"/>
            <a:ext cx="3849914" cy="4428875"/>
          </a:xfrm>
          <a:prstGeom prst="rect">
            <a:avLst/>
          </a:prstGeom>
          <a:noFill/>
          <a:ln w="9525">
            <a:noFill/>
            <a:miter lim="800000"/>
            <a:headEnd/>
            <a:tailEnd/>
          </a:ln>
        </p:spPr>
      </p:pic>
      <p:sp>
        <p:nvSpPr>
          <p:cNvPr id="19463" name="Rectangle 9"/>
          <p:cNvSpPr>
            <a:spLocks noChangeArrowheads="1"/>
          </p:cNvSpPr>
          <p:nvPr/>
        </p:nvSpPr>
        <p:spPr bwMode="auto">
          <a:xfrm>
            <a:off x="5132604" y="5830445"/>
            <a:ext cx="3416300" cy="523220"/>
          </a:xfrm>
          <a:prstGeom prst="rect">
            <a:avLst/>
          </a:prstGeom>
          <a:noFill/>
          <a:ln w="9525">
            <a:noFill/>
            <a:miter lim="800000"/>
            <a:headEnd/>
            <a:tailEnd/>
          </a:ln>
        </p:spPr>
        <p:txBody>
          <a:bodyPr wrap="square">
            <a:spAutoFit/>
          </a:bodyPr>
          <a:lstStyle/>
          <a:p>
            <a:pPr algn="r"/>
            <a:r>
              <a:rPr lang="en-GB" altLang="ja-JP" sz="1400" dirty="0">
                <a:ea typeface="ＭＳ Ｐゴシック" charset="-128"/>
              </a:rPr>
              <a:t>Compressor Coolers, Algeria</a:t>
            </a:r>
          </a:p>
          <a:p>
            <a:pPr algn="r"/>
            <a:r>
              <a:rPr lang="en-GB" altLang="ja-JP" sz="1400" dirty="0" err="1">
                <a:ea typeface="ＭＳ Ｐゴシック" charset="-128"/>
              </a:rPr>
              <a:t>Nuovo</a:t>
            </a:r>
            <a:r>
              <a:rPr lang="en-GB" altLang="ja-JP" sz="1400" dirty="0">
                <a:ea typeface="ＭＳ Ｐゴシック" charset="-128"/>
              </a:rPr>
              <a:t> </a:t>
            </a:r>
            <a:r>
              <a:rPr lang="en-GB" altLang="ja-JP" sz="1400" dirty="0" err="1">
                <a:ea typeface="ＭＳ Ｐゴシック" charset="-128"/>
              </a:rPr>
              <a:t>Pignone</a:t>
            </a:r>
            <a:endParaRPr lang="en-GB" altLang="ja-JP" sz="1400" dirty="0">
              <a:ea typeface="ＭＳ Ｐゴシック" charset="-128"/>
            </a:endParaRPr>
          </a:p>
        </p:txBody>
      </p:sp>
      <p:sp>
        <p:nvSpPr>
          <p:cNvPr id="19464" name="Text Box 10"/>
          <p:cNvSpPr txBox="1">
            <a:spLocks noChangeArrowheads="1"/>
          </p:cNvSpPr>
          <p:nvPr/>
        </p:nvSpPr>
        <p:spPr bwMode="auto">
          <a:xfrm>
            <a:off x="424543" y="1511300"/>
            <a:ext cx="4841139" cy="830997"/>
          </a:xfrm>
          <a:prstGeom prst="rect">
            <a:avLst/>
          </a:prstGeom>
          <a:noFill/>
          <a:ln w="9525">
            <a:noFill/>
            <a:miter lim="800000"/>
            <a:headEnd/>
            <a:tailEnd/>
          </a:ln>
        </p:spPr>
        <p:txBody>
          <a:bodyPr wrap="square">
            <a:spAutoFit/>
          </a:bodyPr>
          <a:lstStyle/>
          <a:p>
            <a:r>
              <a:rPr lang="ja-JP" altLang="en-US" sz="2400" dirty="0" smtClean="0">
                <a:ea typeface="ＭＳ Ｐゴシック" charset="-128"/>
              </a:rPr>
              <a:t>空冷式熱交換器の改善を得るためには、総合的・体系的検討が必要：</a:t>
            </a:r>
            <a:endParaRPr lang="en-GB" altLang="ja-JP" sz="2400" dirty="0">
              <a:ea typeface="ＭＳ Ｐゴシック" charset="-128"/>
            </a:endParaRPr>
          </a:p>
        </p:txBody>
      </p:sp>
      <p:pic>
        <p:nvPicPr>
          <p:cNvPr id="10" name="ACH07.wav">
            <a:hlinkClick r:id="" action="ppaction://media"/>
          </p:cNvPr>
          <p:cNvPicPr>
            <a:picLocks noRot="1" noChangeAspect="1"/>
          </p:cNvPicPr>
          <p:nvPr>
            <a:audioFile r:link="rId1"/>
          </p:nvPr>
        </p:nvPicPr>
        <p:blipFill>
          <a:blip r:embed="rId5" cstate="print"/>
          <a:stretch>
            <a:fillRect/>
          </a:stretch>
        </p:blipFill>
        <p:spPr>
          <a:xfrm>
            <a:off x="4419600" y="3276600"/>
            <a:ext cx="304800" cy="304800"/>
          </a:xfrm>
          <a:prstGeom prst="rect">
            <a:avLst/>
          </a:prstGeom>
        </p:spPr>
      </p:pic>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1672"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10"/>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ja-JP" altLang="en-US" sz="3200" dirty="0" smtClean="0">
                <a:ea typeface="ＭＳ Ｐゴシック" charset="-128"/>
              </a:rPr>
              <a:t>①何が目的と制限なのか？</a:t>
            </a:r>
            <a:endParaRPr lang="en-US" altLang="ja-JP" sz="3200" dirty="0" smtClean="0">
              <a:ea typeface="ＭＳ Ｐゴシック" charset="-128"/>
            </a:endParaRPr>
          </a:p>
        </p:txBody>
      </p:sp>
      <p:sp>
        <p:nvSpPr>
          <p:cNvPr id="19459" name="Rectangle 3"/>
          <p:cNvSpPr>
            <a:spLocks noGrp="1" noChangeArrowheads="1"/>
          </p:cNvSpPr>
          <p:nvPr>
            <p:ph type="body" idx="1"/>
          </p:nvPr>
        </p:nvSpPr>
        <p:spPr>
          <a:xfrm>
            <a:off x="0" y="2565400"/>
            <a:ext cx="5448300" cy="3390900"/>
          </a:xfrm>
        </p:spPr>
        <p:txBody>
          <a:bodyPr/>
          <a:lstStyle/>
          <a:p>
            <a:pPr marL="88900" indent="-88900"/>
            <a:endParaRPr lang="en-GB" altLang="ja-JP" sz="2000" b="1" dirty="0" smtClean="0">
              <a:ea typeface="ＭＳ Ｐゴシック" charset="-128"/>
            </a:endParaRPr>
          </a:p>
          <a:p>
            <a:pPr marL="1371600" lvl="2" indent="-457200">
              <a:buClrTx/>
              <a:buNone/>
            </a:pPr>
            <a:endParaRPr lang="en-GB" altLang="ja-JP" sz="2000" b="1" dirty="0" smtClean="0">
              <a:solidFill>
                <a:srgbClr val="003366"/>
              </a:solidFill>
              <a:ea typeface="ＭＳ Ｐゴシック" charset="-128"/>
            </a:endParaRPr>
          </a:p>
          <a:p>
            <a:pPr marL="268288" lvl="1" indent="354013">
              <a:buClr>
                <a:schemeClr val="tx1"/>
              </a:buClr>
              <a:buFontTx/>
              <a:buChar char="•"/>
            </a:pPr>
            <a:endParaRPr lang="en-US" sz="2400" dirty="0" smtClean="0"/>
          </a:p>
        </p:txBody>
      </p:sp>
      <p:sp>
        <p:nvSpPr>
          <p:cNvPr id="19460" name="Text Box 5"/>
          <p:cNvSpPr txBox="1">
            <a:spLocks noChangeArrowheads="1"/>
          </p:cNvSpPr>
          <p:nvPr/>
        </p:nvSpPr>
        <p:spPr bwMode="auto">
          <a:xfrm>
            <a:off x="5549900" y="5207000"/>
            <a:ext cx="3314700" cy="304800"/>
          </a:xfrm>
          <a:prstGeom prst="rect">
            <a:avLst/>
          </a:prstGeom>
          <a:noFill/>
          <a:ln w="9525">
            <a:noFill/>
            <a:miter lim="800000"/>
            <a:headEnd/>
            <a:tailEnd/>
          </a:ln>
        </p:spPr>
        <p:txBody>
          <a:bodyPr>
            <a:spAutoFit/>
          </a:bodyPr>
          <a:lstStyle/>
          <a:p>
            <a:pPr algn="r">
              <a:spcBef>
                <a:spcPct val="50000"/>
              </a:spcBef>
            </a:pPr>
            <a:endParaRPr lang="en-US" sz="1400" b="0"/>
          </a:p>
        </p:txBody>
      </p:sp>
      <p:sp>
        <p:nvSpPr>
          <p:cNvPr id="19461" name="Text Box 7"/>
          <p:cNvSpPr txBox="1">
            <a:spLocks noChangeArrowheads="1"/>
          </p:cNvSpPr>
          <p:nvPr/>
        </p:nvSpPr>
        <p:spPr bwMode="auto">
          <a:xfrm>
            <a:off x="5651500" y="5791200"/>
            <a:ext cx="3060700" cy="304800"/>
          </a:xfrm>
          <a:prstGeom prst="rect">
            <a:avLst/>
          </a:prstGeom>
          <a:noFill/>
          <a:ln w="9525">
            <a:noFill/>
            <a:miter lim="800000"/>
            <a:headEnd/>
            <a:tailEnd/>
          </a:ln>
        </p:spPr>
        <p:txBody>
          <a:bodyPr>
            <a:spAutoFit/>
          </a:bodyPr>
          <a:lstStyle/>
          <a:p>
            <a:pPr algn="r">
              <a:spcBef>
                <a:spcPct val="50000"/>
              </a:spcBef>
            </a:pPr>
            <a:endParaRPr lang="en-US" sz="1400" b="0"/>
          </a:p>
        </p:txBody>
      </p:sp>
      <p:sp>
        <p:nvSpPr>
          <p:cNvPr id="19464" name="Text Box 10"/>
          <p:cNvSpPr txBox="1">
            <a:spLocks noChangeArrowheads="1"/>
          </p:cNvSpPr>
          <p:nvPr/>
        </p:nvSpPr>
        <p:spPr bwMode="auto">
          <a:xfrm>
            <a:off x="860096" y="1458749"/>
            <a:ext cx="6507655" cy="8956298"/>
          </a:xfrm>
          <a:prstGeom prst="rect">
            <a:avLst/>
          </a:prstGeom>
          <a:noFill/>
          <a:ln w="9525">
            <a:noFill/>
            <a:miter lim="800000"/>
            <a:headEnd/>
            <a:tailEnd/>
          </a:ln>
        </p:spPr>
        <p:txBody>
          <a:bodyPr wrap="square">
            <a:spAutoFit/>
          </a:bodyPr>
          <a:lstStyle/>
          <a:p>
            <a:pPr>
              <a:buFont typeface="Wingdings" pitchFamily="2" charset="2"/>
              <a:buChar char="u"/>
            </a:pPr>
            <a:r>
              <a:rPr lang="ja-JP" altLang="en-US" sz="2400" dirty="0" smtClean="0">
                <a:ea typeface="ＭＳ Ｐゴシック" charset="-128"/>
              </a:rPr>
              <a:t>空冷式熱交換器も含めてプロセスに何を求め　　</a:t>
            </a:r>
            <a:endParaRPr lang="en-US" altLang="ja-JP" sz="2400" dirty="0" smtClean="0">
              <a:ea typeface="ＭＳ Ｐゴシック" charset="-128"/>
            </a:endParaRPr>
          </a:p>
          <a:p>
            <a:r>
              <a:rPr lang="ja-JP" altLang="en-US" sz="2400" dirty="0" smtClean="0">
                <a:ea typeface="ＭＳ Ｐゴシック" charset="-128"/>
              </a:rPr>
              <a:t>　ようとするのかを明確にすること</a:t>
            </a:r>
            <a:endParaRPr lang="en-US" altLang="ja-JP" sz="2400" dirty="0" smtClean="0">
              <a:ea typeface="ＭＳ Ｐゴシック" charset="-128"/>
            </a:endParaRPr>
          </a:p>
          <a:p>
            <a:r>
              <a:rPr lang="ja-JP" altLang="en-US" sz="2400" dirty="0" smtClean="0">
                <a:ea typeface="ＭＳ Ｐゴシック" charset="-128"/>
              </a:rPr>
              <a:t>　　</a:t>
            </a:r>
            <a:r>
              <a:rPr lang="ja-JP" altLang="en-US" sz="2400" dirty="0" smtClean="0">
                <a:solidFill>
                  <a:schemeClr val="accent2">
                    <a:lumMod val="75000"/>
                  </a:schemeClr>
                </a:solidFill>
                <a:ea typeface="ＭＳ Ｐゴシック" charset="-128"/>
              </a:rPr>
              <a:t>→　各選択肢の費用</a:t>
            </a:r>
            <a:r>
              <a:rPr lang="ja-JP" altLang="en-US" sz="1800" dirty="0" smtClean="0">
                <a:solidFill>
                  <a:schemeClr val="accent2">
                    <a:lumMod val="75000"/>
                  </a:schemeClr>
                </a:solidFill>
                <a:ea typeface="ＭＳ Ｐゴシック" charset="-128"/>
              </a:rPr>
              <a:t>対</a:t>
            </a:r>
            <a:r>
              <a:rPr lang="ja-JP" altLang="en-US" sz="2400" dirty="0" smtClean="0">
                <a:solidFill>
                  <a:schemeClr val="accent2">
                    <a:lumMod val="75000"/>
                  </a:schemeClr>
                </a:solidFill>
                <a:ea typeface="ＭＳ Ｐゴシック" charset="-128"/>
              </a:rPr>
              <a:t>効果の把握</a:t>
            </a:r>
            <a:endParaRPr lang="en-US" altLang="ja-JP" sz="2400" dirty="0" smtClean="0">
              <a:solidFill>
                <a:schemeClr val="accent2">
                  <a:lumMod val="75000"/>
                </a:schemeClr>
              </a:solidFill>
              <a:ea typeface="ＭＳ Ｐゴシック" charset="-128"/>
            </a:endParaRPr>
          </a:p>
          <a:p>
            <a:r>
              <a:rPr lang="ja-JP" altLang="en-US" sz="2400" dirty="0" smtClean="0">
                <a:solidFill>
                  <a:schemeClr val="accent2">
                    <a:lumMod val="75000"/>
                  </a:schemeClr>
                </a:solidFill>
                <a:ea typeface="ＭＳ Ｐゴシック" charset="-128"/>
              </a:rPr>
              <a:t>　　→　ボトルネックがどこにありどの程度なのか　</a:t>
            </a:r>
            <a:endParaRPr lang="en-US" altLang="ja-JP" sz="2400" dirty="0" smtClean="0">
              <a:solidFill>
                <a:schemeClr val="accent2">
                  <a:lumMod val="75000"/>
                </a:schemeClr>
              </a:solidFill>
              <a:ea typeface="ＭＳ Ｐゴシック" charset="-128"/>
            </a:endParaRPr>
          </a:p>
          <a:p>
            <a:endParaRPr lang="en-US" altLang="ja-JP" sz="2400" dirty="0" smtClean="0">
              <a:ea typeface="ＭＳ Ｐゴシック" charset="-128"/>
            </a:endParaRPr>
          </a:p>
          <a:p>
            <a:pPr>
              <a:buFont typeface="Wingdings" pitchFamily="2" charset="2"/>
              <a:buChar char="u"/>
            </a:pPr>
            <a:r>
              <a:rPr lang="ja-JP" altLang="en-US" sz="2400" dirty="0" smtClean="0">
                <a:ea typeface="ＭＳ Ｐゴシック" charset="-128"/>
              </a:rPr>
              <a:t>現状の制限条件を把握すること</a:t>
            </a:r>
            <a:endParaRPr lang="en-US" altLang="ja-JP" sz="2400" dirty="0" smtClean="0">
              <a:ea typeface="ＭＳ Ｐゴシック" charset="-128"/>
            </a:endParaRPr>
          </a:p>
          <a:p>
            <a:r>
              <a:rPr lang="ja-JP" altLang="en-US" sz="2400" dirty="0" smtClean="0">
                <a:ea typeface="ＭＳ Ｐゴシック" charset="-128"/>
              </a:rPr>
              <a:t>　　</a:t>
            </a:r>
            <a:endParaRPr lang="en-US" altLang="ja-JP" sz="2400" dirty="0" smtClean="0">
              <a:ea typeface="ＭＳ Ｐゴシック" charset="-128"/>
            </a:endParaRPr>
          </a:p>
          <a:p>
            <a:r>
              <a:rPr lang="ja-JP" altLang="en-US" sz="2400" dirty="0" smtClean="0">
                <a:ea typeface="ＭＳ Ｐゴシック" charset="-128"/>
              </a:rPr>
              <a:t>　　</a:t>
            </a:r>
            <a:r>
              <a:rPr lang="ja-JP" altLang="en-US" sz="2400" dirty="0" smtClean="0">
                <a:solidFill>
                  <a:schemeClr val="accent2">
                    <a:lumMod val="75000"/>
                  </a:schemeClr>
                </a:solidFill>
                <a:ea typeface="ＭＳ Ｐゴシック" charset="-128"/>
              </a:rPr>
              <a:t>可能な敷地面積　→　設置場所と所要面積</a:t>
            </a:r>
            <a:endParaRPr lang="en-US" altLang="ja-JP" sz="2400" dirty="0" smtClean="0">
              <a:solidFill>
                <a:schemeClr val="accent2">
                  <a:lumMod val="75000"/>
                </a:schemeClr>
              </a:solidFill>
              <a:ea typeface="ＭＳ Ｐゴシック" charset="-128"/>
            </a:endParaRPr>
          </a:p>
          <a:p>
            <a:r>
              <a:rPr lang="ja-JP" altLang="en-US" sz="2400" dirty="0" smtClean="0">
                <a:solidFill>
                  <a:schemeClr val="accent2">
                    <a:lumMod val="75000"/>
                  </a:schemeClr>
                </a:solidFill>
                <a:ea typeface="ＭＳ Ｐゴシック" charset="-128"/>
              </a:rPr>
              <a:t>　　可能な重量　　　　→　基礎、架台、配管</a:t>
            </a:r>
            <a:endParaRPr lang="en-US" altLang="ja-JP" sz="2400" dirty="0" smtClean="0">
              <a:solidFill>
                <a:schemeClr val="accent2">
                  <a:lumMod val="75000"/>
                </a:schemeClr>
              </a:solidFill>
              <a:ea typeface="ＭＳ Ｐゴシック" charset="-128"/>
            </a:endParaRPr>
          </a:p>
          <a:p>
            <a:r>
              <a:rPr lang="ja-JP" altLang="en-US" sz="2400" dirty="0" smtClean="0">
                <a:solidFill>
                  <a:schemeClr val="accent2">
                    <a:lumMod val="75000"/>
                  </a:schemeClr>
                </a:solidFill>
                <a:ea typeface="ＭＳ Ｐゴシック" charset="-128"/>
              </a:rPr>
              <a:t>　　適用される法規　　→　騒音規制、</a:t>
            </a:r>
            <a:endParaRPr lang="en-US" altLang="ja-JP" sz="2400" dirty="0" smtClean="0">
              <a:solidFill>
                <a:schemeClr val="accent2">
                  <a:lumMod val="75000"/>
                </a:schemeClr>
              </a:solidFill>
              <a:ea typeface="ＭＳ Ｐゴシック" charset="-128"/>
            </a:endParaRPr>
          </a:p>
          <a:p>
            <a:r>
              <a:rPr lang="ja-JP" altLang="en-US" sz="2400" dirty="0" smtClean="0">
                <a:solidFill>
                  <a:schemeClr val="accent2">
                    <a:lumMod val="75000"/>
                  </a:schemeClr>
                </a:solidFill>
                <a:ea typeface="ＭＳ Ｐゴシック" charset="-128"/>
              </a:rPr>
              <a:t>　　　　　　　　　　　　　　　　高圧ガス・危険物関連</a:t>
            </a:r>
            <a:endParaRPr lang="en-US" altLang="ja-JP" sz="2400" dirty="0" smtClean="0">
              <a:solidFill>
                <a:schemeClr val="accent2">
                  <a:lumMod val="75000"/>
                </a:schemeClr>
              </a:solidFill>
              <a:ea typeface="ＭＳ Ｐゴシック" charset="-128"/>
            </a:endParaRPr>
          </a:p>
          <a:p>
            <a:r>
              <a:rPr lang="ja-JP" altLang="en-US" sz="2400" dirty="0" smtClean="0">
                <a:solidFill>
                  <a:schemeClr val="accent2">
                    <a:lumMod val="75000"/>
                  </a:schemeClr>
                </a:solidFill>
                <a:ea typeface="ＭＳ Ｐゴシック" charset="-128"/>
              </a:rPr>
              <a:t>　　適用可能な改造、取替　→　機器類、制御</a:t>
            </a:r>
            <a:endParaRPr lang="en-US" altLang="ja-JP" sz="2400" dirty="0" smtClean="0">
              <a:solidFill>
                <a:schemeClr val="accent2">
                  <a:lumMod val="75000"/>
                </a:schemeClr>
              </a:solidFill>
              <a:ea typeface="ＭＳ Ｐゴシック" charset="-128"/>
            </a:endParaRPr>
          </a:p>
          <a:p>
            <a:r>
              <a:rPr lang="ja-JP" altLang="en-US" sz="2400" dirty="0" smtClean="0">
                <a:ea typeface="ＭＳ Ｐゴシック" charset="-128"/>
              </a:rPr>
              <a:t>　　</a:t>
            </a:r>
            <a:endParaRPr lang="en-US" altLang="ja-JP" sz="2400" dirty="0" smtClean="0">
              <a:ea typeface="ＭＳ Ｐゴシック" charset="-128"/>
            </a:endParaRPr>
          </a:p>
          <a:p>
            <a:r>
              <a:rPr lang="ja-JP" altLang="en-US" sz="2400" dirty="0" smtClean="0">
                <a:ea typeface="ＭＳ Ｐゴシック" charset="-128"/>
              </a:rPr>
              <a:t>　　</a:t>
            </a:r>
            <a:endParaRPr lang="en-US" altLang="ja-JP" sz="2400" dirty="0" smtClean="0">
              <a:ea typeface="ＭＳ Ｐゴシック" charset="-128"/>
            </a:endParaRPr>
          </a:p>
          <a:p>
            <a:r>
              <a:rPr lang="ja-JP" altLang="en-US" sz="2400" dirty="0" smtClean="0">
                <a:ea typeface="ＭＳ Ｐゴシック" charset="-128"/>
              </a:rPr>
              <a:t>　　</a:t>
            </a:r>
            <a:endParaRPr lang="en-US" altLang="ja-JP" sz="2400" dirty="0" smtClean="0">
              <a:ea typeface="ＭＳ Ｐゴシック" charset="-128"/>
            </a:endParaRPr>
          </a:p>
          <a:p>
            <a:r>
              <a:rPr lang="ja-JP" altLang="en-US" sz="2400" dirty="0" smtClean="0">
                <a:ea typeface="ＭＳ Ｐゴシック" charset="-128"/>
              </a:rPr>
              <a:t>　　　　　　　　　　　　　　　　　　</a:t>
            </a:r>
            <a:endParaRPr lang="en-US" altLang="ja-JP" sz="2400" dirty="0" smtClean="0">
              <a:ea typeface="ＭＳ Ｐゴシック" charset="-128"/>
            </a:endParaRPr>
          </a:p>
          <a:p>
            <a:endParaRPr lang="en-US" altLang="ja-JP" sz="2400" dirty="0" smtClean="0">
              <a:ea typeface="ＭＳ Ｐゴシック" charset="-128"/>
            </a:endParaRPr>
          </a:p>
          <a:p>
            <a:endParaRPr lang="en-US" altLang="ja-JP" sz="2400" dirty="0" smtClean="0">
              <a:ea typeface="ＭＳ Ｐゴシック" charset="-128"/>
            </a:endParaRPr>
          </a:p>
          <a:p>
            <a:endParaRPr lang="en-US" altLang="ja-JP" sz="2400" dirty="0" smtClean="0">
              <a:ea typeface="ＭＳ Ｐゴシック" charset="-128"/>
            </a:endParaRPr>
          </a:p>
          <a:p>
            <a:endParaRPr lang="en-US" altLang="ja-JP" sz="2400" dirty="0" smtClean="0">
              <a:ea typeface="ＭＳ Ｐゴシック" charset="-128"/>
            </a:endParaRPr>
          </a:p>
          <a:p>
            <a:endParaRPr lang="en-US" altLang="ja-JP" sz="2400" dirty="0" smtClean="0">
              <a:ea typeface="ＭＳ Ｐゴシック" charset="-128"/>
            </a:endParaRPr>
          </a:p>
          <a:p>
            <a:endParaRPr lang="en-US" altLang="ja-JP" sz="2400" dirty="0" smtClean="0">
              <a:ea typeface="ＭＳ Ｐゴシック" charset="-128"/>
            </a:endParaRPr>
          </a:p>
          <a:p>
            <a:endParaRPr lang="en-US" altLang="ja-JP" sz="2400" dirty="0" smtClean="0">
              <a:ea typeface="ＭＳ Ｐゴシック" charset="-128"/>
            </a:endParaRPr>
          </a:p>
          <a:p>
            <a:r>
              <a:rPr lang="ja-JP" altLang="en-US" sz="2400" dirty="0" smtClean="0">
                <a:ea typeface="ＭＳ Ｐゴシック" charset="-128"/>
              </a:rPr>
              <a:t>　　</a:t>
            </a:r>
            <a:endParaRPr lang="en-GB" altLang="ja-JP" sz="2400" dirty="0">
              <a:ea typeface="ＭＳ Ｐゴシック" charset="-128"/>
            </a:endParaRPr>
          </a:p>
        </p:txBody>
      </p:sp>
      <p:pic>
        <p:nvPicPr>
          <p:cNvPr id="8" name="ACH08.wav">
            <a:hlinkClick r:id="" action="ppaction://media"/>
          </p:cNvPr>
          <p:cNvPicPr>
            <a:picLocks noRot="1" noChangeAspect="1"/>
          </p:cNvPicPr>
          <p:nvPr>
            <a:audioFile r:link="rId1"/>
          </p:nvPr>
        </p:nvPicPr>
        <p:blipFill>
          <a:blip r:embed="rId4" cstate="print"/>
          <a:stretch>
            <a:fillRect/>
          </a:stretch>
        </p:blipFill>
        <p:spPr>
          <a:xfrm>
            <a:off x="4419600" y="3276600"/>
            <a:ext cx="304800" cy="304800"/>
          </a:xfrm>
          <a:prstGeom prst="rect">
            <a:avLst/>
          </a:prstGeom>
        </p:spPr>
      </p:pic>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7887"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8"/>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ja-JP" altLang="en-US" sz="3200" dirty="0" smtClean="0">
                <a:ea typeface="ＭＳ Ｐゴシック" charset="-128"/>
              </a:rPr>
              <a:t>②空気側と管側の洗浄</a:t>
            </a:r>
            <a:endParaRPr lang="en-US" altLang="ja-JP" sz="3200" dirty="0" smtClean="0">
              <a:ea typeface="ＭＳ Ｐゴシック" charset="-128"/>
            </a:endParaRPr>
          </a:p>
        </p:txBody>
      </p:sp>
      <p:sp>
        <p:nvSpPr>
          <p:cNvPr id="20483" name="Rectangle 3"/>
          <p:cNvSpPr>
            <a:spLocks noGrp="1" noChangeArrowheads="1"/>
          </p:cNvSpPr>
          <p:nvPr>
            <p:ph type="body" sz="half" idx="1"/>
          </p:nvPr>
        </p:nvSpPr>
        <p:spPr>
          <a:xfrm>
            <a:off x="393700" y="1701800"/>
            <a:ext cx="8432800" cy="2298700"/>
          </a:xfrm>
        </p:spPr>
        <p:txBody>
          <a:bodyPr/>
          <a:lstStyle/>
          <a:p>
            <a:pPr>
              <a:buNone/>
            </a:pPr>
            <a:r>
              <a:rPr lang="ja-JP" altLang="en-US" dirty="0" smtClean="0">
                <a:solidFill>
                  <a:schemeClr val="accent2">
                    <a:lumMod val="75000"/>
                  </a:schemeClr>
                </a:solidFill>
                <a:ea typeface="ＭＳ Ｐゴシック" charset="-128"/>
              </a:rPr>
              <a:t>・管束外側の汚れは空気流れを制限し、性能低下の原因となる</a:t>
            </a:r>
            <a:endParaRPr lang="en-US" altLang="ja-JP" dirty="0" smtClean="0">
              <a:solidFill>
                <a:schemeClr val="accent2">
                  <a:lumMod val="75000"/>
                </a:schemeClr>
              </a:solidFill>
              <a:ea typeface="ＭＳ Ｐゴシック" charset="-128"/>
            </a:endParaRPr>
          </a:p>
          <a:p>
            <a:pPr>
              <a:buNone/>
            </a:pPr>
            <a:r>
              <a:rPr lang="ja-JP" altLang="en-US" dirty="0" smtClean="0">
                <a:solidFill>
                  <a:schemeClr val="accent2">
                    <a:lumMod val="75000"/>
                  </a:schemeClr>
                </a:solidFill>
                <a:ea typeface="ＭＳ Ｐゴシック" charset="-128"/>
              </a:rPr>
              <a:t>・洗浄は常に効果的とはいえず、フィンを破損することもある</a:t>
            </a:r>
            <a:endParaRPr lang="en-US" altLang="ja-JP" dirty="0" smtClean="0">
              <a:solidFill>
                <a:schemeClr val="accent2">
                  <a:lumMod val="75000"/>
                </a:schemeClr>
              </a:solidFill>
              <a:ea typeface="ＭＳ Ｐゴシック" charset="-128"/>
            </a:endParaRPr>
          </a:p>
          <a:p>
            <a:pPr>
              <a:buNone/>
            </a:pPr>
            <a:r>
              <a:rPr lang="ja-JP" altLang="en-US" dirty="0" smtClean="0">
                <a:solidFill>
                  <a:schemeClr val="accent2">
                    <a:lumMod val="75000"/>
                  </a:schemeClr>
                </a:solidFill>
                <a:ea typeface="ＭＳ Ｐゴシック" charset="-128"/>
              </a:rPr>
              <a:t>・洗浄專門業者を使うべきである</a:t>
            </a:r>
            <a:endParaRPr lang="en-US" dirty="0" smtClean="0">
              <a:solidFill>
                <a:schemeClr val="accent2">
                  <a:lumMod val="75000"/>
                </a:schemeClr>
              </a:solidFill>
            </a:endParaRPr>
          </a:p>
        </p:txBody>
      </p:sp>
      <p:pic>
        <p:nvPicPr>
          <p:cNvPr id="20484" name="Picture 4" descr="PM04-04"/>
          <p:cNvPicPr>
            <a:picLocks noGrp="1" noChangeAspect="1" noChangeArrowheads="1"/>
          </p:cNvPicPr>
          <p:nvPr>
            <p:ph sz="half" idx="2"/>
          </p:nvPr>
        </p:nvPicPr>
        <p:blipFill>
          <a:blip r:embed="rId4" cstate="print"/>
          <a:srcRect/>
          <a:stretch>
            <a:fillRect/>
          </a:stretch>
        </p:blipFill>
        <p:spPr>
          <a:xfrm>
            <a:off x="4830763" y="3879850"/>
            <a:ext cx="3114675" cy="2336800"/>
          </a:xfrm>
          <a:noFill/>
        </p:spPr>
      </p:pic>
      <p:pic>
        <p:nvPicPr>
          <p:cNvPr id="20485" name="Picture 6" descr="PRO-9"/>
          <p:cNvPicPr>
            <a:picLocks noChangeAspect="1" noChangeArrowheads="1"/>
          </p:cNvPicPr>
          <p:nvPr/>
        </p:nvPicPr>
        <p:blipFill>
          <a:blip r:embed="rId5" cstate="print"/>
          <a:srcRect/>
          <a:stretch>
            <a:fillRect/>
          </a:stretch>
        </p:blipFill>
        <p:spPr bwMode="auto">
          <a:xfrm>
            <a:off x="1033463" y="3863975"/>
            <a:ext cx="3089275" cy="2295525"/>
          </a:xfrm>
          <a:prstGeom prst="rect">
            <a:avLst/>
          </a:prstGeom>
          <a:noFill/>
          <a:ln w="9525">
            <a:noFill/>
            <a:miter lim="800000"/>
            <a:headEnd/>
            <a:tailEnd/>
          </a:ln>
        </p:spPr>
      </p:pic>
      <p:pic>
        <p:nvPicPr>
          <p:cNvPr id="7" name="ACH09.wav">
            <a:hlinkClick r:id="" action="ppaction://media"/>
          </p:cNvPr>
          <p:cNvPicPr>
            <a:picLocks noRot="1" noChangeAspect="1"/>
          </p:cNvPicPr>
          <p:nvPr>
            <a:audioFile r:link="rId1"/>
          </p:nvPr>
        </p:nvPicPr>
        <p:blipFill>
          <a:blip r:embed="rId6" cstate="print"/>
          <a:stretch>
            <a:fillRect/>
          </a:stretch>
        </p:blipFill>
        <p:spPr>
          <a:xfrm>
            <a:off x="4419600" y="3276600"/>
            <a:ext cx="304800" cy="304800"/>
          </a:xfrm>
          <a:prstGeom prst="rect">
            <a:avLst/>
          </a:prstGeom>
        </p:spPr>
      </p:pic>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6979"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childTnLst>
        </p:cTn>
      </p:par>
    </p:tnLst>
  </p:timing>
</p:sld>
</file>

<file path=ppt/theme/theme1.xml><?xml version="1.0" encoding="utf-8"?>
<a:theme xmlns:a="http://schemas.openxmlformats.org/drawingml/2006/main" name="CG Template">
  <a:themeElements>
    <a:clrScheme name="CG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CG Template">
      <a:majorFont>
        <a:latin typeface="Tahoma"/>
        <a:ea typeface=""/>
        <a:cs typeface=""/>
      </a:majorFont>
      <a:minorFont>
        <a:latin typeface="Futuris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000" b="1" i="0" u="none" strike="noStrike" cap="none" normalizeH="0" baseline="0" smtClean="0">
            <a:ln>
              <a:noFill/>
            </a:ln>
            <a:solidFill>
              <a:schemeClr val="tx2"/>
            </a:solidFill>
            <a:effectLst/>
            <a:latin typeface="Futurist"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000" b="1" i="0" u="none" strike="noStrike" cap="none" normalizeH="0" baseline="0" smtClean="0">
            <a:ln>
              <a:noFill/>
            </a:ln>
            <a:solidFill>
              <a:schemeClr val="tx2"/>
            </a:solidFill>
            <a:effectLst/>
            <a:latin typeface="Futurist" charset="0"/>
          </a:defRPr>
        </a:defPPr>
      </a:lstStyle>
    </a:lnDef>
  </a:objectDefaults>
  <a:extraClrSchemeLst>
    <a:extraClrScheme>
      <a:clrScheme name="CG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G 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G 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G 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G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G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G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E:\CG-presentation\CG Template.pot</Template>
  <TotalTime>10721</TotalTime>
  <Words>2331</Words>
  <Application>Microsoft Office PowerPoint</Application>
  <PresentationFormat>画面に合わせる (4:3)</PresentationFormat>
  <Paragraphs>406</Paragraphs>
  <Slides>28</Slides>
  <Notes>28</Notes>
  <HiddenSlides>0</HiddenSlides>
  <MMClips>28</MMClips>
  <ScaleCrop>false</ScaleCrop>
  <HeadingPairs>
    <vt:vector size="8" baseType="variant">
      <vt:variant>
        <vt:lpstr>使用されているフォント</vt:lpstr>
      </vt:variant>
      <vt:variant>
        <vt:i4>8</vt:i4>
      </vt:variant>
      <vt:variant>
        <vt:lpstr>テーマ</vt:lpstr>
      </vt:variant>
      <vt:variant>
        <vt:i4>1</vt:i4>
      </vt:variant>
      <vt:variant>
        <vt:lpstr>埋め込まれた OLE サーバー</vt:lpstr>
      </vt:variant>
      <vt:variant>
        <vt:i4>1</vt:i4>
      </vt:variant>
      <vt:variant>
        <vt:lpstr>スライド タイトル</vt:lpstr>
      </vt:variant>
      <vt:variant>
        <vt:i4>28</vt:i4>
      </vt:variant>
    </vt:vector>
  </HeadingPairs>
  <TitlesOfParts>
    <vt:vector size="38" baseType="lpstr">
      <vt:lpstr>Futurist</vt:lpstr>
      <vt:lpstr>ＭＳ Ｐゴシック</vt:lpstr>
      <vt:lpstr>Arial</vt:lpstr>
      <vt:lpstr>Calibri</vt:lpstr>
      <vt:lpstr>Cambria</vt:lpstr>
      <vt:lpstr>Tahoma</vt:lpstr>
      <vt:lpstr>Times New Roman</vt:lpstr>
      <vt:lpstr>Wingdings</vt:lpstr>
      <vt:lpstr>CG Template</vt:lpstr>
      <vt:lpstr>Photo Editor Photo</vt:lpstr>
      <vt:lpstr>PowerPoint プレゼンテーション</vt:lpstr>
      <vt:lpstr>性能向上への要請</vt:lpstr>
      <vt:lpstr>空冷式熱交換器の構造</vt:lpstr>
      <vt:lpstr>フィンチューブの種類と構造</vt:lpstr>
      <vt:lpstr>ファンと風量制御</vt:lpstr>
      <vt:lpstr>ファンの法則</vt:lpstr>
      <vt:lpstr>性能改善の戦略</vt:lpstr>
      <vt:lpstr>①何が目的と制限なのか？</vt:lpstr>
      <vt:lpstr>②空気側と管側の洗浄</vt:lpstr>
      <vt:lpstr>③望ましい最適解を得るために</vt:lpstr>
      <vt:lpstr>③ファン効率の向上</vt:lpstr>
      <vt:lpstr>④空冷熱交の負荷低減（トリム熱交）</vt:lpstr>
      <vt:lpstr>⑤管束の交換</vt:lpstr>
      <vt:lpstr>⑤管内伝熱促進による解決法</vt:lpstr>
      <vt:lpstr>①　各油種のケーススタディ</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hiTRAN ®を用いる便益</vt:lpstr>
      <vt:lpstr> Case Study　C)既存熱交を高性能化した後の諸元</vt:lpstr>
      <vt:lpstr>PowerPoint プレゼンテーション</vt:lpstr>
      <vt:lpstr>PowerPoint プレゼンテーション</vt:lpstr>
      <vt:lpstr>PowerPoint プレゼンテーション</vt:lpstr>
      <vt:lpstr>Case　Study　C)各所要費用の比較</vt:lpstr>
      <vt:lpstr>空冷熱交改善まとめ</vt:lpstr>
      <vt:lpstr>PowerPoint プレゼンテーション</vt:lpstr>
    </vt:vector>
  </TitlesOfParts>
  <Company>Cal Gavin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Cal Gavin Presentation</dc:title>
  <dc:subject>Enhancement Technology</dc:subject>
  <dc:creator>Peter Droegemueller</dc:creator>
  <cp:keywords>enhancement, heat transfer</cp:keywords>
  <cp:lastModifiedBy>watanabe</cp:lastModifiedBy>
  <cp:revision>643</cp:revision>
  <dcterms:created xsi:type="dcterms:W3CDTF">2000-10-30T14:09:19Z</dcterms:created>
  <dcterms:modified xsi:type="dcterms:W3CDTF">2016-07-29T01:55:38Z</dcterms:modified>
</cp:coreProperties>
</file>